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2"/>
  </p:notesMasterIdLst>
  <p:sldIdLst>
    <p:sldId id="289" r:id="rId2"/>
    <p:sldId id="257" r:id="rId3"/>
    <p:sldId id="258" r:id="rId4"/>
    <p:sldId id="292" r:id="rId5"/>
    <p:sldId id="279" r:id="rId6"/>
    <p:sldId id="259" r:id="rId7"/>
    <p:sldId id="294" r:id="rId8"/>
    <p:sldId id="295" r:id="rId9"/>
    <p:sldId id="297" r:id="rId10"/>
    <p:sldId id="296" r:id="rId11"/>
    <p:sldId id="301" r:id="rId12"/>
    <p:sldId id="303" r:id="rId13"/>
    <p:sldId id="309" r:id="rId14"/>
    <p:sldId id="311" r:id="rId15"/>
    <p:sldId id="304" r:id="rId16"/>
    <p:sldId id="265" r:id="rId17"/>
    <p:sldId id="272" r:id="rId18"/>
    <p:sldId id="306" r:id="rId19"/>
    <p:sldId id="308" r:id="rId20"/>
    <p:sldId id="312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53" autoAdjust="0"/>
    <p:restoredTop sz="94660"/>
  </p:normalViewPr>
  <p:slideViewPr>
    <p:cSldViewPr>
      <p:cViewPr>
        <p:scale>
          <a:sx n="66" d="100"/>
          <a:sy n="66" d="100"/>
        </p:scale>
        <p:origin x="-153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7C391-C03A-43B6-9647-5CECE6C28449}" type="datetimeFigureOut">
              <a:rPr lang="es-ES" smtClean="0"/>
              <a:pPr/>
              <a:t>24/09/2015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70D76-390F-409E-A71E-AB3E10CD254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70D76-390F-409E-A71E-AB3E10CD2544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70D76-390F-409E-A71E-AB3E10CD2544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70D76-390F-409E-A71E-AB3E10CD2544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70D76-390F-409E-A71E-AB3E10CD2544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70D76-390F-409E-A71E-AB3E10CD2544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70D76-390F-409E-A71E-AB3E10CD2544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BFC5-0820-4B2E-B446-1A038B6B952C}" type="datetime1">
              <a:rPr lang="es-ES" smtClean="0"/>
              <a:pPr/>
              <a:t>24/09/2015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TUCUMAN, 26 de Septiembre  de 2015                                                                                                 Griselda Rosalez                  </a:t>
            </a:r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952B-9DC2-4603-9BF1-846F90C5C1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ABE4D-A826-49F0-93A2-36DE18BA86A1}" type="datetime1">
              <a:rPr lang="es-ES" smtClean="0"/>
              <a:pPr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TUCUMAN, 26 de Septiembre  de 2015                                                                                                 Griselda Rosalez                  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952B-9DC2-4603-9BF1-846F90C5C1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D8AC-0EEC-4DD9-8CF3-1F007E1817B2}" type="datetime1">
              <a:rPr lang="es-ES" smtClean="0"/>
              <a:pPr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TUCUMAN, 26 de Septiembre  de 2015                                                                                                 Griselda Rosalez                  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952B-9DC2-4603-9BF1-846F90C5C1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B1B65-319D-473F-84EE-E99ED3378CCF}" type="datetime1">
              <a:rPr lang="es-ES" smtClean="0"/>
              <a:pPr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TUCUMAN, 26 de Septiembre  de 2015                                                                                                 Griselda Rosalez                  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952B-9DC2-4603-9BF1-846F90C5C1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F7B-F27A-4AA7-9358-751490BF3D55}" type="datetime1">
              <a:rPr lang="es-ES" smtClean="0"/>
              <a:pPr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TUCUMAN, 26 de Septiembre  de 2015                                                                                                 Griselda Rosalez                  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952B-9DC2-4603-9BF1-846F90C5C1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3894-148B-472B-9B21-86DE4D66AA0A}" type="datetime1">
              <a:rPr lang="es-ES" smtClean="0"/>
              <a:pPr/>
              <a:t>24/09/2015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TUCUMAN, 26 de Septiembre  de 2015                                                                                                 Griselda Rosalez                  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952B-9DC2-4603-9BF1-846F90C5C1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C1E0-E0E5-4300-BBF2-540F0D27716F}" type="datetime1">
              <a:rPr lang="es-ES" smtClean="0"/>
              <a:pPr/>
              <a:t>24/09/2015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TUCUMAN, 26 de Septiembre  de 2015                                                                                                 Griselda Rosalez                  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952B-9DC2-4603-9BF1-846F90C5C1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4B98-B37F-4E38-95DB-94D6B3DDAA8F}" type="datetime1">
              <a:rPr lang="es-ES" smtClean="0"/>
              <a:pPr/>
              <a:t>24/09/2015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TUCUMAN, 26 de Septiembre  de 2015                                                                                                 Griselda Rosalez                  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952B-9DC2-4603-9BF1-846F90C5C1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391F-F6E6-40A4-9F2B-ECC313E80429}" type="datetime1">
              <a:rPr lang="es-ES" smtClean="0"/>
              <a:pPr/>
              <a:t>24/09/2015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TUCUMAN, 26 de Septiembre  de 2015                                                                                                 Griselda Rosalez                  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952B-9DC2-4603-9BF1-846F90C5C1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C5A9B-CB2A-465A-B5BF-98B475FF1E47}" type="datetime1">
              <a:rPr lang="es-ES" smtClean="0"/>
              <a:pPr/>
              <a:t>24/09/2015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TUCUMAN, 26 de Septiembre  de 2015                                                                                                 Griselda Rosalez                  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952B-9DC2-4603-9BF1-846F90C5C13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D1C0-3E9C-41FD-BE70-BC9A1F64C47B}" type="datetime1">
              <a:rPr lang="es-ES" smtClean="0"/>
              <a:pPr/>
              <a:t>24/09/2015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TUCUMAN, 26 de Septiembre  de 2015                                                                                                 Griselda Rosalez                  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C7952B-9DC2-4603-9BF1-846F90C5C13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70F250-3957-4031-9328-AD6F23A313DE}" type="datetime1">
              <a:rPr lang="es-ES" smtClean="0"/>
              <a:pPr/>
              <a:t>24/09/2015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" smtClean="0"/>
              <a:t>TUCUMAN, 26 de Septiembre  de 2015                                                                                                 Griselda Rosalez                  </a:t>
            </a: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C7952B-9DC2-4603-9BF1-846F90C5C135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714356"/>
            <a:ext cx="8182004" cy="2000264"/>
          </a:xfrm>
        </p:spPr>
        <p:txBody>
          <a:bodyPr>
            <a:normAutofit fontScale="90000"/>
          </a:bodyPr>
          <a:lstStyle/>
          <a:p>
            <a:pPr algn="l"/>
            <a:r>
              <a:rPr lang="es-ES" sz="4900" dirty="0" smtClean="0">
                <a:solidFill>
                  <a:schemeClr val="bg1"/>
                </a:solidFill>
                <a:latin typeface="Calisto MT" pitchFamily="18" charset="0"/>
              </a:rPr>
              <a:t> III  Jornadas Internacionales  de</a:t>
            </a:r>
            <a:r>
              <a:rPr lang="es-ES" sz="5400" u="sng" dirty="0" smtClean="0">
                <a:solidFill>
                  <a:schemeClr val="bg1"/>
                </a:solidFill>
                <a:latin typeface="Calisto MT" pitchFamily="18" charset="0"/>
              </a:rPr>
              <a:t> </a:t>
            </a:r>
            <a:r>
              <a:rPr lang="es-ES" sz="5400" dirty="0" smtClean="0">
                <a:solidFill>
                  <a:schemeClr val="bg1"/>
                </a:solidFill>
                <a:effectLst/>
                <a:latin typeface="Calisto MT" pitchFamily="18" charset="0"/>
              </a:rPr>
              <a:t>Género</a:t>
            </a:r>
            <a:r>
              <a:rPr lang="es-ES" sz="4900" dirty="0" smtClean="0">
                <a:solidFill>
                  <a:schemeClr val="bg1"/>
                </a:solidFill>
                <a:latin typeface="Calisto MT" pitchFamily="18" charset="0"/>
              </a:rPr>
              <a:t> , Emergencias y Derechos Humanos</a:t>
            </a:r>
            <a:endParaRPr lang="es-ES" sz="4900" dirty="0">
              <a:solidFill>
                <a:schemeClr val="bg1"/>
              </a:solidFill>
              <a:latin typeface="Calisto MT" pitchFamily="18" charset="0"/>
            </a:endParaRPr>
          </a:p>
        </p:txBody>
      </p:sp>
      <p:pic>
        <p:nvPicPr>
          <p:cNvPr id="1026" name="Picture 2" descr="C:\Users\user1\Pictures\11947406_928766463847088_8469911929929124501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000372"/>
            <a:ext cx="8215370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14348" y="6215082"/>
            <a:ext cx="7715304" cy="506393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TUCUMÀN, 26 de Septiembre  de 2015                                                                                                 Griselda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Rosalez</a:t>
            </a:r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                  </a:t>
            </a:r>
            <a:endParaRPr lang="es-ES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714348" y="642918"/>
            <a:ext cx="7715304" cy="5786478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1285852" y="785794"/>
            <a:ext cx="6572296" cy="5429288"/>
          </a:xfrm>
          <a:prstGeom prst="ellips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3857620" y="1071546"/>
            <a:ext cx="3000396" cy="2928958"/>
          </a:xfrm>
          <a:prstGeom prst="ellipse">
            <a:avLst/>
          </a:prstGeom>
          <a:noFill/>
          <a:ln w="28575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2285984" y="2643182"/>
            <a:ext cx="3143272" cy="2857520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5" name="Oval 8"/>
          <p:cNvSpPr>
            <a:spLocks noChangeArrowheads="1"/>
          </p:cNvSpPr>
          <p:nvPr/>
        </p:nvSpPr>
        <p:spPr bwMode="auto">
          <a:xfrm>
            <a:off x="2357422" y="1071546"/>
            <a:ext cx="3000396" cy="285752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6" name="15 Rectángulo"/>
          <p:cNvSpPr/>
          <p:nvPr/>
        </p:nvSpPr>
        <p:spPr>
          <a:xfrm>
            <a:off x="2571736" y="1571612"/>
            <a:ext cx="1317990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400" b="1" dirty="0" smtClean="0">
                <a:solidFill>
                  <a:schemeClr val="bg1"/>
                </a:solidFill>
                <a:latin typeface="Calisto MT" pitchFamily="18" charset="0"/>
              </a:rPr>
              <a:t>ANALISIS </a:t>
            </a:r>
          </a:p>
          <a:p>
            <a:pPr algn="ctr">
              <a:spcBef>
                <a:spcPct val="50000"/>
              </a:spcBef>
            </a:pPr>
            <a:r>
              <a:rPr lang="es-AR" sz="1400" b="1" dirty="0" smtClean="0">
                <a:solidFill>
                  <a:schemeClr val="bg1"/>
                </a:solidFill>
                <a:latin typeface="Calisto MT" pitchFamily="18" charset="0"/>
              </a:rPr>
              <a:t>DE RIESGOS</a:t>
            </a:r>
            <a:endParaRPr lang="es-ES" sz="14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5214942" y="1428736"/>
            <a:ext cx="130997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400" b="1" dirty="0" smtClean="0">
                <a:solidFill>
                  <a:schemeClr val="bg1"/>
                </a:solidFill>
                <a:latin typeface="Calisto MT" pitchFamily="18" charset="0"/>
              </a:rPr>
              <a:t>MANEJO DE</a:t>
            </a:r>
          </a:p>
          <a:p>
            <a:pPr algn="ctr">
              <a:spcBef>
                <a:spcPct val="50000"/>
              </a:spcBef>
            </a:pPr>
            <a:r>
              <a:rPr lang="es-AR" sz="1400" b="1" dirty="0" smtClean="0">
                <a:solidFill>
                  <a:schemeClr val="bg1"/>
                </a:solidFill>
                <a:latin typeface="Calisto MT" pitchFamily="18" charset="0"/>
              </a:rPr>
              <a:t> EVENTOS</a:t>
            </a:r>
          </a:p>
          <a:p>
            <a:pPr algn="ctr">
              <a:spcBef>
                <a:spcPct val="50000"/>
              </a:spcBef>
            </a:pPr>
            <a:r>
              <a:rPr lang="es-AR" sz="1400" b="1" dirty="0" smtClean="0">
                <a:latin typeface="Calisto MT" pitchFamily="18" charset="0"/>
              </a:rPr>
              <a:t> </a:t>
            </a:r>
            <a:r>
              <a:rPr lang="es-AR" sz="1400" b="1" dirty="0" smtClean="0">
                <a:solidFill>
                  <a:schemeClr val="bg1"/>
                </a:solidFill>
                <a:latin typeface="Calisto MT" pitchFamily="18" charset="0"/>
              </a:rPr>
              <a:t>ADVERSOS</a:t>
            </a:r>
            <a:endParaRPr lang="es-ES" sz="14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2357422" y="4286256"/>
            <a:ext cx="2196435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400" b="1" dirty="0" smtClean="0">
                <a:solidFill>
                  <a:schemeClr val="bg1"/>
                </a:solidFill>
                <a:latin typeface="Calisto MT" pitchFamily="18" charset="0"/>
              </a:rPr>
              <a:t>REDUCCIÒN </a:t>
            </a:r>
          </a:p>
          <a:p>
            <a:pPr algn="ctr">
              <a:spcBef>
                <a:spcPct val="50000"/>
              </a:spcBef>
            </a:pPr>
            <a:r>
              <a:rPr lang="es-AR" sz="1400" b="1" dirty="0" smtClean="0">
                <a:solidFill>
                  <a:schemeClr val="bg1"/>
                </a:solidFill>
                <a:latin typeface="Calisto MT" pitchFamily="18" charset="0"/>
              </a:rPr>
              <a:t>DE RIESGOS</a:t>
            </a:r>
            <a:endParaRPr lang="es-ES" sz="14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4500562" y="4286256"/>
            <a:ext cx="20002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400" b="1" dirty="0" smtClean="0">
                <a:solidFill>
                  <a:schemeClr val="bg1"/>
                </a:solidFill>
                <a:latin typeface="Calisto MT" pitchFamily="18" charset="0"/>
              </a:rPr>
              <a:t>RECUPERACIÒN</a:t>
            </a:r>
            <a:endParaRPr lang="es-ES" sz="14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3857620" y="5643578"/>
            <a:ext cx="14859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400" b="1" dirty="0">
                <a:solidFill>
                  <a:schemeClr val="bg1"/>
                </a:solidFill>
                <a:latin typeface="Calisto MT" pitchFamily="18" charset="0"/>
              </a:rPr>
              <a:t>DESARROLLO</a:t>
            </a:r>
            <a:endParaRPr lang="es-ES" sz="14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4214810" y="3000372"/>
            <a:ext cx="965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400" b="1" dirty="0">
                <a:solidFill>
                  <a:schemeClr val="bg1"/>
                </a:solidFill>
                <a:latin typeface="Calisto MT" pitchFamily="18" charset="0"/>
              </a:rPr>
              <a:t>GR</a:t>
            </a:r>
            <a:endParaRPr lang="es-ES" sz="14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25" name="Oval 10"/>
          <p:cNvSpPr>
            <a:spLocks noChangeArrowheads="1"/>
          </p:cNvSpPr>
          <p:nvPr/>
        </p:nvSpPr>
        <p:spPr bwMode="auto">
          <a:xfrm>
            <a:off x="4000496" y="2571744"/>
            <a:ext cx="2928958" cy="2928958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1142976" y="785794"/>
            <a:ext cx="6715172" cy="5429288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33400" y="714356"/>
            <a:ext cx="7854696" cy="5715040"/>
          </a:xfrm>
        </p:spPr>
        <p:txBody>
          <a:bodyPr>
            <a:normAutofit/>
          </a:bodyPr>
          <a:lstStyle/>
          <a:p>
            <a:pPr algn="just"/>
            <a:r>
              <a:rPr lang="es-ES" sz="3200" b="1" dirty="0" smtClean="0">
                <a:solidFill>
                  <a:schemeClr val="bg1"/>
                </a:solidFill>
                <a:latin typeface="Calisto MT" pitchFamily="18" charset="0"/>
              </a:rPr>
              <a:t>Desarrollo, y la relación con la GRD</a:t>
            </a:r>
          </a:p>
          <a:p>
            <a:pPr algn="just"/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Aumento acumulativo y durable de cantidad y calidad de bienes, servicios y recursos de una comunidad, unido a cambios sociales, tendiente a mantener  y mejorar  la seguridad y calidad de la vida humana, sin comprometer los recursos de las generaciones futuras.</a:t>
            </a:r>
          </a:p>
          <a:p>
            <a:pPr algn="just"/>
            <a:endParaRPr lang="es-ES" sz="20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34" y="6356350"/>
            <a:ext cx="8072494" cy="3651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TUCUMÀN, 26 de Septiembre  de 2015                                                                                                 Griselda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Rosalez</a:t>
            </a:r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                  </a:t>
            </a:r>
            <a:endParaRPr lang="es-ES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85786" y="3429000"/>
            <a:ext cx="4929222" cy="1285884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  <a:softEdge rad="1270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  <a:latin typeface="Calisto MT" pitchFamily="18" charset="0"/>
              </a:rPr>
              <a:t>Los desastres limitan al desarrollo</a:t>
            </a:r>
            <a:endParaRPr lang="es-ES" sz="24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85786" y="4857760"/>
            <a:ext cx="4929222" cy="1357322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  <a:latin typeface="Calisto MT" pitchFamily="18" charset="0"/>
              </a:rPr>
              <a:t>El desarrollo provoca Riesgos de desastres</a:t>
            </a:r>
            <a:endParaRPr lang="es-ES" sz="2400" b="1" dirty="0">
              <a:solidFill>
                <a:schemeClr val="bg1"/>
              </a:solidFill>
              <a:latin typeface="Calisto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33400" y="714356"/>
            <a:ext cx="7896252" cy="5715040"/>
          </a:xfrm>
        </p:spPr>
        <p:txBody>
          <a:bodyPr>
            <a:normAutofit/>
          </a:bodyPr>
          <a:lstStyle/>
          <a:p>
            <a:pPr algn="just"/>
            <a:r>
              <a:rPr lang="es-ES" sz="3200" b="1" dirty="0" smtClean="0">
                <a:solidFill>
                  <a:schemeClr val="bg1"/>
                </a:solidFill>
                <a:latin typeface="Calisto MT" pitchFamily="18" charset="0"/>
              </a:rPr>
              <a:t>Desigualdad de Género y Desarrollo</a:t>
            </a:r>
          </a:p>
          <a:p>
            <a:pPr algn="just"/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Es una construcción social, cultural e histórica que corresponde a momentos, sociedades y condiciones especificas  en procesos de desarrollo mal gestionados.</a:t>
            </a:r>
          </a:p>
          <a:p>
            <a:pPr algn="just"/>
            <a:endParaRPr lang="es-ES" sz="20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34" y="6356350"/>
            <a:ext cx="8072494" cy="3651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TUCUMÀN, 26 de Septiembre  de 2015                                                                                                 Griselda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Rosalez</a:t>
            </a:r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                  </a:t>
            </a:r>
            <a:endParaRPr lang="es-ES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357422" y="2928934"/>
            <a:ext cx="6072230" cy="1428760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Las relaciones entre hombres y mujeres.</a:t>
            </a:r>
          </a:p>
          <a:p>
            <a:pPr algn="just">
              <a:buFont typeface="Wingdings" pitchFamily="2" charset="2"/>
              <a:buChar char="Ø"/>
            </a:pPr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Roles de género</a:t>
            </a:r>
          </a:p>
          <a:p>
            <a:pPr algn="just">
              <a:buFont typeface="Wingdings" pitchFamily="2" charset="2"/>
              <a:buChar char="Ø"/>
            </a:pPr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La Condición y posición en la sociedad.</a:t>
            </a:r>
          </a:p>
          <a:p>
            <a:pPr algn="just">
              <a:buFont typeface="Wingdings" pitchFamily="2" charset="2"/>
              <a:buChar char="Ø"/>
            </a:pPr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La distribución sexual del trabajo.</a:t>
            </a:r>
            <a:endParaRPr lang="es-ES" sz="20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428860" y="4714884"/>
            <a:ext cx="6000792" cy="1500198"/>
          </a:xfrm>
          <a:prstGeom prst="rect">
            <a:avLst/>
          </a:prstGeom>
          <a:effectLst>
            <a:glow rad="139700">
              <a:schemeClr val="bg1">
                <a:alpha val="40000"/>
              </a:schemeClr>
            </a:glow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2000" dirty="0" smtClean="0">
              <a:solidFill>
                <a:schemeClr val="bg1"/>
              </a:solidFill>
              <a:latin typeface="Calisto MT" pitchFamily="18" charset="0"/>
            </a:endParaRPr>
          </a:p>
          <a:p>
            <a:endParaRPr lang="es-ES" sz="2000" dirty="0" smtClean="0">
              <a:solidFill>
                <a:schemeClr val="bg1"/>
              </a:solidFill>
              <a:latin typeface="Calisto MT" pitchFamily="18" charset="0"/>
            </a:endParaRPr>
          </a:p>
          <a:p>
            <a:endParaRPr lang="es-ES" sz="2000" dirty="0" smtClean="0">
              <a:solidFill>
                <a:schemeClr val="bg1"/>
              </a:solidFill>
              <a:latin typeface="Calisto MT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Acceso y control inequitativo del recurso.</a:t>
            </a:r>
          </a:p>
          <a:p>
            <a:pPr>
              <a:buFont typeface="Wingdings" pitchFamily="2" charset="2"/>
              <a:buChar char="Ø"/>
            </a:pPr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Participación desigual en la toma de decisiones. </a:t>
            </a:r>
          </a:p>
          <a:p>
            <a:endParaRPr lang="es-ES" sz="2000" dirty="0" smtClean="0">
              <a:solidFill>
                <a:schemeClr val="bg1"/>
              </a:solidFill>
              <a:latin typeface="Calisto MT" pitchFamily="18" charset="0"/>
            </a:endParaRPr>
          </a:p>
          <a:p>
            <a:endParaRPr lang="es-ES" sz="2000" dirty="0" smtClean="0">
              <a:solidFill>
                <a:schemeClr val="bg1"/>
              </a:solidFill>
              <a:latin typeface="Calisto MT" pitchFamily="18" charset="0"/>
            </a:endParaRPr>
          </a:p>
          <a:p>
            <a:endParaRPr lang="es-ES" sz="2000" dirty="0" smtClean="0">
              <a:solidFill>
                <a:schemeClr val="bg1"/>
              </a:solidFill>
              <a:latin typeface="Calisto MT" pitchFamily="18" charset="0"/>
            </a:endParaRPr>
          </a:p>
          <a:p>
            <a:endParaRPr lang="es-ES" sz="20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000100" y="2928934"/>
            <a:ext cx="1357322" cy="1428760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Referido a</a:t>
            </a:r>
            <a:endParaRPr lang="es-ES" sz="20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000100" y="4714884"/>
            <a:ext cx="1357322" cy="1500198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Se manifiesta por</a:t>
            </a:r>
            <a:endParaRPr lang="es-ES" sz="2000" b="1" dirty="0">
              <a:solidFill>
                <a:schemeClr val="bg1"/>
              </a:solidFill>
              <a:latin typeface="Calisto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428596" y="785794"/>
            <a:ext cx="7956452" cy="571504"/>
          </a:xfrm>
        </p:spPr>
        <p:txBody>
          <a:bodyPr>
            <a:normAutofit/>
          </a:bodyPr>
          <a:lstStyle/>
          <a:p>
            <a:pPr algn="l"/>
            <a:r>
              <a:rPr lang="es-ES" sz="3200" dirty="0" smtClean="0">
                <a:solidFill>
                  <a:schemeClr val="bg1"/>
                </a:solidFill>
                <a:effectLst/>
                <a:latin typeface="Calisto MT" pitchFamily="18" charset="0"/>
              </a:rPr>
              <a:t>Categorías de Análisis de Género</a:t>
            </a:r>
            <a:endParaRPr lang="es-ES" sz="3200" dirty="0">
              <a:solidFill>
                <a:schemeClr val="bg1"/>
              </a:solidFill>
              <a:effectLst/>
              <a:latin typeface="Calisto MT" pitchFamily="18" charset="0"/>
            </a:endParaRPr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214282" y="1500174"/>
            <a:ext cx="8715436" cy="5000660"/>
          </a:xfrm>
        </p:spPr>
        <p:txBody>
          <a:bodyPr>
            <a:normAutofit/>
          </a:bodyPr>
          <a:lstStyle/>
          <a:p>
            <a:r>
              <a:rPr lang="es-ES" dirty="0" smtClean="0"/>
              <a:t>. </a:t>
            </a:r>
          </a:p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7158" y="6356350"/>
            <a:ext cx="8572560" cy="3651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TUCUMÀN, 26 de Septiembre  de 2015                                                                                                                  Griselda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Rosalez</a:t>
            </a:r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                  </a:t>
            </a:r>
            <a:endParaRPr lang="es-ES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85720" y="1857364"/>
            <a:ext cx="2714644" cy="357190"/>
          </a:xfrm>
          <a:prstGeom prst="rect">
            <a:avLst/>
          </a:prstGeom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Calisto MT" pitchFamily="18" charset="0"/>
              </a:rPr>
              <a:t>Categoría</a:t>
            </a:r>
            <a:endParaRPr lang="es-ES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143240" y="1857364"/>
            <a:ext cx="2857520" cy="357190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Calisto MT" pitchFamily="18" charset="0"/>
              </a:rPr>
              <a:t>Hombres </a:t>
            </a:r>
            <a:endParaRPr lang="es-ES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143636" y="1857364"/>
            <a:ext cx="2786082" cy="357190"/>
          </a:xfrm>
          <a:prstGeom prst="rect">
            <a:avLst/>
          </a:prstGeom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Calisto MT" pitchFamily="18" charset="0"/>
              </a:rPr>
              <a:t>Mujeres</a:t>
            </a:r>
            <a:endParaRPr lang="es-ES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85720" y="2357430"/>
            <a:ext cx="2714644" cy="500066"/>
          </a:xfrm>
          <a:prstGeom prst="rect">
            <a:avLst/>
          </a:prstGeom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b="1" dirty="0" smtClean="0">
                <a:solidFill>
                  <a:schemeClr val="bg1"/>
                </a:solidFill>
                <a:latin typeface="Calisto MT" pitchFamily="18" charset="0"/>
              </a:rPr>
              <a:t>Estereotipos</a:t>
            </a:r>
            <a:endParaRPr lang="es-ES" b="1" dirty="0" smtClean="0">
              <a:solidFill>
                <a:schemeClr val="bg1"/>
              </a:solidFill>
            </a:endParaRP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  <p:sp>
        <p:nvSpPr>
          <p:cNvPr id="11" name="10 Rectángulo"/>
          <p:cNvSpPr/>
          <p:nvPr/>
        </p:nvSpPr>
        <p:spPr>
          <a:xfrm>
            <a:off x="3143240" y="2357430"/>
            <a:ext cx="2857520" cy="500066"/>
          </a:xfrm>
          <a:prstGeom prst="rect">
            <a:avLst/>
          </a:prstGeom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Racional, seguro, agresivo, </a:t>
            </a:r>
          </a:p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valiente </a:t>
            </a:r>
            <a:endParaRPr lang="es-ES" sz="14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6143636" y="2357430"/>
            <a:ext cx="2786082" cy="500066"/>
          </a:xfrm>
          <a:prstGeom prst="rect">
            <a:avLst/>
          </a:prstGeom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dirty="0" smtClean="0">
                <a:solidFill>
                  <a:schemeClr val="bg1"/>
                </a:solidFill>
                <a:latin typeface="Calisto MT" pitchFamily="18" charset="0"/>
              </a:rPr>
              <a:t>Emocional, insegura, </a:t>
            </a:r>
            <a:r>
              <a:rPr lang="pt-BR" sz="1400" dirty="0" err="1" smtClean="0">
                <a:solidFill>
                  <a:schemeClr val="bg1"/>
                </a:solidFill>
                <a:latin typeface="Calisto MT" pitchFamily="18" charset="0"/>
              </a:rPr>
              <a:t>afectiva</a:t>
            </a:r>
            <a:r>
              <a:rPr lang="pt-BR" sz="1400" dirty="0" smtClean="0">
                <a:solidFill>
                  <a:schemeClr val="bg1"/>
                </a:solidFill>
                <a:latin typeface="Calisto MT" pitchFamily="18" charset="0"/>
              </a:rPr>
              <a:t> , </a:t>
            </a:r>
          </a:p>
          <a:p>
            <a:r>
              <a:rPr lang="pt-BR" sz="1400" dirty="0" smtClean="0">
                <a:solidFill>
                  <a:schemeClr val="bg1"/>
                </a:solidFill>
                <a:latin typeface="Calisto MT" pitchFamily="18" charset="0"/>
              </a:rPr>
              <a:t>intuitiva, temerosa</a:t>
            </a:r>
            <a:endParaRPr lang="es-ES" sz="14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143240" y="3000372"/>
            <a:ext cx="2857520" cy="1571636"/>
          </a:xfrm>
          <a:prstGeom prst="rect">
            <a:avLst/>
          </a:prstGeom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Proveedor de la familia, usó de maquinarias  y herramientas; remoción de escombros; tareas de rescate; reconstrucción de viviendas</a:t>
            </a:r>
            <a:endParaRPr lang="es-ES" sz="14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6143636" y="3000372"/>
            <a:ext cx="2786082" cy="1571636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Madre, proveedora de agua, y de alimentos a familia; cuidado de niños, enfermos, adultos mayores; atención de los albergues; trabajo comunitario.</a:t>
            </a:r>
            <a:endParaRPr lang="es-ES" sz="14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285720" y="4714884"/>
            <a:ext cx="2714644" cy="1285884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 smtClean="0">
                <a:solidFill>
                  <a:schemeClr val="bg1"/>
                </a:solidFill>
                <a:latin typeface="Calisto MT" pitchFamily="18" charset="0"/>
              </a:rPr>
              <a:t>División de Trabajo</a:t>
            </a:r>
            <a:endParaRPr lang="es-ES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3143240" y="4714884"/>
            <a:ext cx="2857520" cy="1285884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Productivo y remunerado, </a:t>
            </a:r>
          </a:p>
          <a:p>
            <a:pPr algn="just"/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Director, Socorrista, Doctor, </a:t>
            </a:r>
          </a:p>
          <a:p>
            <a:pPr algn="just"/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Militar.</a:t>
            </a:r>
            <a:endParaRPr lang="es-ES" sz="14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6143636" y="4714884"/>
            <a:ext cx="2786082" cy="1285884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Reproductivo y no remunerado,</a:t>
            </a:r>
          </a:p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remunerado informal,  Enfermera, Maestra , Cocinera, Secretaria</a:t>
            </a:r>
            <a:endParaRPr lang="es-ES" sz="14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285720" y="3000372"/>
            <a:ext cx="2714644" cy="1571636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 smtClean="0">
                <a:solidFill>
                  <a:schemeClr val="bg1"/>
                </a:solidFill>
                <a:latin typeface="Calisto MT" pitchFamily="18" charset="0"/>
              </a:rPr>
              <a:t>Roles</a:t>
            </a:r>
            <a:endParaRPr lang="es-ES" b="1" dirty="0">
              <a:solidFill>
                <a:schemeClr val="bg1"/>
              </a:solidFill>
              <a:latin typeface="Calisto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572560" cy="5000660"/>
          </a:xfrm>
        </p:spPr>
        <p:txBody>
          <a:bodyPr>
            <a:normAutofit/>
          </a:bodyPr>
          <a:lstStyle/>
          <a:p>
            <a:r>
              <a:rPr lang="es-ES" dirty="0" smtClean="0"/>
              <a:t>. </a:t>
            </a:r>
          </a:p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7158" y="6356350"/>
            <a:ext cx="8572560" cy="3651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TUCUMÀN, 26 de Septiembre  de 2015                                                                                                                  Griselda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Rosalez</a:t>
            </a:r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                  </a:t>
            </a:r>
            <a:endParaRPr lang="es-ES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000364" y="1500174"/>
            <a:ext cx="3000396" cy="2214578"/>
          </a:xfrm>
          <a:prstGeom prst="rect">
            <a:avLst/>
          </a:prstGeom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Mayores ingresos, mayor </a:t>
            </a:r>
          </a:p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movilidad para acceder a </a:t>
            </a:r>
          </a:p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servicios de salud, mayor acceso y control de propiedades y recursos </a:t>
            </a:r>
          </a:p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productivos, mayores índices de alfabetización. </a:t>
            </a:r>
            <a:endParaRPr lang="es-ES" sz="14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6143636" y="1500174"/>
            <a:ext cx="2786082" cy="2214578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Mayor incidencia de pobreza, </a:t>
            </a:r>
          </a:p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menor acceso a medios de </a:t>
            </a:r>
          </a:p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transporte, insuficiente acceso a servicios de salud específicas para las mujeres (salud reproductiva), </a:t>
            </a:r>
          </a:p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acceso limitado a recursos productivos y títulos de </a:t>
            </a:r>
          </a:p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propiedad, viviendas en áreas </a:t>
            </a:r>
          </a:p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más expuestas a amenazas, </a:t>
            </a:r>
          </a:p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mayores índices de analfabetismo</a:t>
            </a:r>
            <a:endParaRPr lang="es-ES" sz="14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57158" y="3857628"/>
            <a:ext cx="2500330" cy="2500330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 smtClean="0">
                <a:solidFill>
                  <a:schemeClr val="bg1"/>
                </a:solidFill>
                <a:latin typeface="Calisto MT" pitchFamily="18" charset="0"/>
              </a:rPr>
              <a:t>Posición</a:t>
            </a:r>
            <a:endParaRPr lang="es-ES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3000364" y="3857628"/>
            <a:ext cx="3000396" cy="2500330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Reconocidos como líderes y </a:t>
            </a:r>
          </a:p>
          <a:p>
            <a:pPr algn="just"/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organizadores, posiciones de </a:t>
            </a:r>
          </a:p>
          <a:p>
            <a:pPr algn="just"/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mando en cuerpos ejecutivos, </a:t>
            </a:r>
          </a:p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legislativos, judiciales y Defensas Civiles, mayor valor dado al mismo trabajo</a:t>
            </a:r>
          </a:p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(salario), Jefe de Familia, posición de poder sobre </a:t>
            </a:r>
          </a:p>
          <a:p>
            <a:pPr algn="just"/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el cuerpo de otros miembros de la familia (violencia intrafamiliar y sexual). </a:t>
            </a:r>
            <a:endParaRPr lang="es-ES" sz="14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6143636" y="3857628"/>
            <a:ext cx="2786082" cy="2500330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Vista en una posición de </a:t>
            </a:r>
          </a:p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subordinación política y social, menor valor dado al mismo trabajo (salario), baja posición en la jerarquía alimenticia del hogar, </a:t>
            </a:r>
          </a:p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no reconocida como sujeta de </a:t>
            </a:r>
          </a:p>
          <a:p>
            <a:r>
              <a:rPr lang="es-ES" sz="1400" dirty="0" smtClean="0">
                <a:solidFill>
                  <a:schemeClr val="bg1"/>
                </a:solidFill>
                <a:latin typeface="Calisto MT" pitchFamily="18" charset="0"/>
              </a:rPr>
              <a:t>crédito</a:t>
            </a:r>
            <a:endParaRPr lang="es-ES" sz="14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357158" y="1500174"/>
            <a:ext cx="2500330" cy="2214578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 smtClean="0">
                <a:solidFill>
                  <a:schemeClr val="bg1"/>
                </a:solidFill>
                <a:latin typeface="Calisto MT" pitchFamily="18" charset="0"/>
              </a:rPr>
              <a:t>Condición</a:t>
            </a:r>
            <a:endParaRPr lang="es-ES" b="1" dirty="0">
              <a:solidFill>
                <a:schemeClr val="bg1"/>
              </a:solidFill>
              <a:latin typeface="Calisto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533400" y="785794"/>
            <a:ext cx="7851648" cy="642942"/>
          </a:xfrm>
        </p:spPr>
        <p:txBody>
          <a:bodyPr>
            <a:normAutofit/>
          </a:bodyPr>
          <a:lstStyle/>
          <a:p>
            <a:pPr algn="l"/>
            <a:r>
              <a:rPr lang="es-ES" sz="3200" dirty="0" smtClean="0">
                <a:solidFill>
                  <a:schemeClr val="bg1"/>
                </a:solidFill>
                <a:effectLst/>
                <a:latin typeface="Calisto MT" pitchFamily="18" charset="0"/>
              </a:rPr>
              <a:t>Igualdad y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34" y="6356350"/>
            <a:ext cx="7929618" cy="3651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TUCUMÀN, 26 de Septiembre  de 2015                                                                                                 Griselda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Rosalez</a:t>
            </a:r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                  </a:t>
            </a:r>
            <a:endParaRPr lang="es-ES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00034" y="1714488"/>
            <a:ext cx="7929618" cy="4071966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000" b="1" i="1" dirty="0" smtClean="0">
                <a:solidFill>
                  <a:schemeClr val="bg1"/>
                </a:solidFill>
                <a:latin typeface="Calisto MT" pitchFamily="18" charset="0"/>
              </a:rPr>
              <a:t>‘</a:t>
            </a:r>
            <a:r>
              <a:rPr lang="es-ES" sz="2000" b="1" u="sng" dirty="0" smtClean="0">
                <a:solidFill>
                  <a:schemeClr val="bg1"/>
                </a:solidFill>
                <a:latin typeface="Calisto MT" pitchFamily="18" charset="0"/>
              </a:rPr>
              <a:t>’La igualdad de género </a:t>
            </a:r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supone que los diferentes comportamientos, aspiraciones y necesidades de las mujeres y los hombres se consideren, valoren, promuevan de igual manera. Ello no significa que mujeres y hombres deban convertirse en iguales, sino que sus derechos, responsabilidades y oportunidades no dependan de si han nacido hombres o mujeres.</a:t>
            </a:r>
          </a:p>
          <a:p>
            <a:pPr algn="just"/>
            <a:endParaRPr lang="es-ES" sz="2000" b="1" dirty="0" smtClean="0">
              <a:solidFill>
                <a:schemeClr val="bg1"/>
              </a:solidFill>
              <a:latin typeface="Calisto MT" pitchFamily="18" charset="0"/>
            </a:endParaRPr>
          </a:p>
          <a:p>
            <a:pPr algn="just"/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El medio para lograr la igualdad es </a:t>
            </a:r>
            <a:r>
              <a:rPr lang="es-ES" sz="2000" b="1" u="sng" dirty="0" smtClean="0">
                <a:solidFill>
                  <a:schemeClr val="bg1"/>
                </a:solidFill>
                <a:latin typeface="Calisto MT" pitchFamily="18" charset="0"/>
              </a:rPr>
              <a:t>la equidad de género</a:t>
            </a:r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, entendida como la justicia en el tratamiento a mujeres y hombres de acuerdo a sus respectivas necesidades (PNUD, 2007). </a:t>
            </a:r>
            <a:endParaRPr lang="es-ES" sz="2000" b="1" u="sng" dirty="0" smtClean="0">
              <a:solidFill>
                <a:schemeClr val="bg1"/>
              </a:solidFill>
              <a:latin typeface="Calisto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533400" y="428604"/>
            <a:ext cx="7851648" cy="1785950"/>
          </a:xfrm>
        </p:spPr>
        <p:txBody>
          <a:bodyPr>
            <a:noAutofit/>
          </a:bodyPr>
          <a:lstStyle/>
          <a:p>
            <a:pPr algn="just"/>
            <a:r>
              <a:rPr lang="es-ES" sz="3200" dirty="0" smtClean="0">
                <a:solidFill>
                  <a:schemeClr val="bg1"/>
                </a:solidFill>
                <a:effectLst/>
                <a:latin typeface="Calisto MT" pitchFamily="18" charset="0"/>
              </a:rPr>
              <a:t>La desigualdad de género aumenta el impacto de los desastres y los desastres aumentan la desigualdad de género</a:t>
            </a:r>
            <a:endParaRPr lang="es-ES" sz="3200" dirty="0">
              <a:latin typeface="Calisto MT" pitchFamily="18" charset="0"/>
            </a:endParaRPr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00034" y="2357430"/>
            <a:ext cx="7888062" cy="4143404"/>
          </a:xfrm>
        </p:spPr>
        <p:txBody>
          <a:bodyPr>
            <a:normAutofit/>
          </a:bodyPr>
          <a:lstStyle/>
          <a:p>
            <a:pPr algn="just"/>
            <a:r>
              <a:rPr lang="es-ES" sz="2000" dirty="0" smtClean="0">
                <a:solidFill>
                  <a:schemeClr val="bg1"/>
                </a:solidFill>
                <a:latin typeface="Calisto MT" pitchFamily="18" charset="0"/>
              </a:rPr>
              <a:t> </a:t>
            </a:r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Las relaciones desiguales entre mujeres y hombres tienen como consecuencia una distribución inequitativa de los recursos (tierra, agua, biodiversidad, ingresos, educación, salud, capacitación, participación política, etc.). El resultado es que mujeres y hombres viven el riesgo y el impacto de los desastres de manera diferente, dado que los desastres ocurren en sociedades basadas en estas desigualdades, si las mismas no son atendidas, los desastres las agravan.</a:t>
            </a:r>
            <a:endParaRPr lang="es-ES" sz="2400" dirty="0">
              <a:latin typeface="Calisto MT" pitchFamily="18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34" y="6356350"/>
            <a:ext cx="8001056" cy="3651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TUCUMÀN, 26 de Septiembre  de 2015                                                                                                 Griselda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Rosalez</a:t>
            </a:r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                  </a:t>
            </a:r>
            <a:endParaRPr lang="es-ES" dirty="0">
              <a:solidFill>
                <a:schemeClr val="bg1"/>
              </a:solidFill>
              <a:latin typeface="Calisto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533400" y="642918"/>
            <a:ext cx="7851648" cy="785818"/>
          </a:xfrm>
        </p:spPr>
        <p:txBody>
          <a:bodyPr>
            <a:noAutofit/>
          </a:bodyPr>
          <a:lstStyle/>
          <a:p>
            <a:pPr algn="just"/>
            <a:r>
              <a:rPr lang="es-ES" sz="3200" dirty="0" smtClean="0">
                <a:solidFill>
                  <a:schemeClr val="bg1"/>
                </a:solidFill>
                <a:latin typeface="Calisto MT" pitchFamily="18" charset="0"/>
              </a:rPr>
              <a:t>La vulnerabilidad ante desastres está vinculada a las desigualdades</a:t>
            </a:r>
            <a:endParaRPr lang="es-ES" sz="32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00034" y="1428736"/>
            <a:ext cx="7854696" cy="5072098"/>
          </a:xfrm>
        </p:spPr>
        <p:txBody>
          <a:bodyPr>
            <a:normAutofit/>
          </a:bodyPr>
          <a:lstStyle/>
          <a:p>
            <a:pPr algn="just"/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Para entender los factores de vulnerabilidad asociados a la perspectiva de género, es necesario desagregar el concepto de vulnerabilidad en una serie de componente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34" y="6356350"/>
            <a:ext cx="8001056" cy="3651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TUCUMÀN 26 de Septiembre  de 2015                                                                                                 Griselda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Rosalez</a:t>
            </a:r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                  </a:t>
            </a:r>
            <a:endParaRPr lang="es-ES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000100" y="2928934"/>
            <a:ext cx="2214578" cy="571504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Calisto MT" pitchFamily="18" charset="0"/>
              </a:rPr>
              <a:t>Físicos</a:t>
            </a:r>
          </a:p>
        </p:txBody>
      </p:sp>
      <p:sp>
        <p:nvSpPr>
          <p:cNvPr id="9" name="8 Rectángulo"/>
          <p:cNvSpPr/>
          <p:nvPr/>
        </p:nvSpPr>
        <p:spPr>
          <a:xfrm>
            <a:off x="3929058" y="2928934"/>
            <a:ext cx="2143140" cy="571504"/>
          </a:xfrm>
          <a:prstGeom prst="rect">
            <a:avLst/>
          </a:prstGeom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Calisto MT" pitchFamily="18" charset="0"/>
              </a:rPr>
              <a:t>Sociales</a:t>
            </a:r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1000100" y="3500438"/>
            <a:ext cx="2214578" cy="571504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Calisto MT" pitchFamily="18" charset="0"/>
              </a:rPr>
              <a:t>Económicos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1000100" y="4071942"/>
            <a:ext cx="2214578" cy="571504"/>
          </a:xfrm>
          <a:prstGeom prst="rect">
            <a:avLst/>
          </a:prstGeom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Calisto MT" pitchFamily="18" charset="0"/>
              </a:rPr>
              <a:t>Políticos</a:t>
            </a:r>
            <a:endParaRPr lang="es-ES" dirty="0"/>
          </a:p>
        </p:txBody>
      </p:sp>
      <p:sp>
        <p:nvSpPr>
          <p:cNvPr id="12" name="11 Rectángulo"/>
          <p:cNvSpPr/>
          <p:nvPr/>
        </p:nvSpPr>
        <p:spPr>
          <a:xfrm>
            <a:off x="1000100" y="4643446"/>
            <a:ext cx="2214578" cy="500066"/>
          </a:xfrm>
          <a:prstGeom prst="rect">
            <a:avLst/>
          </a:prstGeom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Calisto MT" pitchFamily="18" charset="0"/>
              </a:rPr>
              <a:t>Institucionales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3929058" y="3500438"/>
            <a:ext cx="2143140" cy="571504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Calisto MT" pitchFamily="18" charset="0"/>
              </a:rPr>
              <a:t>Educativos</a:t>
            </a:r>
            <a:endParaRPr lang="es-ES" dirty="0"/>
          </a:p>
        </p:txBody>
      </p:sp>
      <p:sp>
        <p:nvSpPr>
          <p:cNvPr id="14" name="13 Rectángulo"/>
          <p:cNvSpPr/>
          <p:nvPr/>
        </p:nvSpPr>
        <p:spPr>
          <a:xfrm>
            <a:off x="3929058" y="4071942"/>
            <a:ext cx="2143140" cy="571504"/>
          </a:xfrm>
          <a:prstGeom prst="rect">
            <a:avLst/>
          </a:prstGeom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Calisto MT" pitchFamily="18" charset="0"/>
              </a:rPr>
              <a:t>Culturales</a:t>
            </a:r>
            <a:endParaRPr lang="es-ES" dirty="0"/>
          </a:p>
        </p:txBody>
      </p:sp>
      <p:sp>
        <p:nvSpPr>
          <p:cNvPr id="15" name="14 Rectángulo"/>
          <p:cNvSpPr/>
          <p:nvPr/>
        </p:nvSpPr>
        <p:spPr>
          <a:xfrm>
            <a:off x="3929058" y="4643446"/>
            <a:ext cx="2143140" cy="500066"/>
          </a:xfrm>
          <a:prstGeom prst="rect">
            <a:avLst/>
          </a:prstGeom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Calisto MT" pitchFamily="18" charset="0"/>
              </a:rPr>
              <a:t>Ambientales 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533400" y="857232"/>
            <a:ext cx="7851648" cy="1000132"/>
          </a:xfrm>
        </p:spPr>
        <p:txBody>
          <a:bodyPr>
            <a:noAutofit/>
          </a:bodyPr>
          <a:lstStyle/>
          <a:p>
            <a:pPr algn="just"/>
            <a:r>
              <a:rPr lang="es-ES" sz="3200" dirty="0" smtClean="0">
                <a:solidFill>
                  <a:schemeClr val="bg1"/>
                </a:solidFill>
                <a:latin typeface="Calisto MT" pitchFamily="18" charset="0"/>
              </a:rPr>
              <a:t>La incorporación del GRD con enfoque de  </a:t>
            </a:r>
            <a:r>
              <a:rPr lang="es-ES" sz="3200" dirty="0" smtClean="0">
                <a:solidFill>
                  <a:schemeClr val="bg1"/>
                </a:solidFill>
                <a:effectLst/>
                <a:latin typeface="Calisto MT" pitchFamily="18" charset="0"/>
              </a:rPr>
              <a:t> género </a:t>
            </a:r>
            <a:r>
              <a:rPr lang="es-ES" sz="3200" dirty="0" smtClean="0">
                <a:solidFill>
                  <a:schemeClr val="bg1"/>
                </a:solidFill>
                <a:latin typeface="Calisto MT" pitchFamily="18" charset="0"/>
              </a:rPr>
              <a:t>en las políticas públicas</a:t>
            </a:r>
            <a:endParaRPr lang="es-ES" sz="32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00034" y="2071678"/>
            <a:ext cx="7854696" cy="4429156"/>
          </a:xfrm>
        </p:spPr>
        <p:txBody>
          <a:bodyPr>
            <a:normAutofit/>
          </a:bodyPr>
          <a:lstStyle/>
          <a:p>
            <a:pPr algn="just"/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 </a:t>
            </a:r>
            <a:endParaRPr lang="es-ES" b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34" y="6356350"/>
            <a:ext cx="8001056" cy="3651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TUCUMÀN, 26 de Septiembre  de 2015                                                                                                 Griselda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Rosalez</a:t>
            </a:r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                  </a:t>
            </a:r>
            <a:endParaRPr lang="es-ES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7" name="5 Subtítulo"/>
          <p:cNvSpPr txBox="1">
            <a:spLocks/>
          </p:cNvSpPr>
          <p:nvPr/>
        </p:nvSpPr>
        <p:spPr>
          <a:xfrm>
            <a:off x="533400" y="2071678"/>
            <a:ext cx="7854696" cy="4429156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sto MT" pitchFamily="18" charset="0"/>
                <a:ea typeface="+mn-ea"/>
                <a:cs typeface="+mn-cs"/>
              </a:rPr>
              <a:t>Los desastres son producto de los patrones de desarrollo de las sociedades, las cuales presentan una serie de vulnerabilidades y desigualdades que exacerban el impacto de los desastres sobre ciertos grupos de la población; aunque también presentan capacidades que pueden contribuir a prever, controlar y reducir el riesgo y el impacto de estos desastres. </a:t>
            </a:r>
            <a:endParaRPr lang="es-ES" sz="2400" baseline="0" dirty="0" smtClean="0">
              <a:solidFill>
                <a:schemeClr val="bg1"/>
              </a:solidFill>
              <a:latin typeface="Calisto MT" pitchFamily="18" charset="0"/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s-ES" sz="2400" dirty="0" smtClean="0">
              <a:solidFill>
                <a:schemeClr val="bg1"/>
              </a:solidFill>
              <a:latin typeface="Calisto MT" pitchFamily="18" charset="0"/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s-ES" sz="2400" b="1" baseline="0" dirty="0" smtClean="0">
                <a:solidFill>
                  <a:schemeClr val="bg1"/>
                </a:solidFill>
                <a:latin typeface="Calisto MT" pitchFamily="18" charset="0"/>
              </a:rPr>
              <a:t> 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s-E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sto MT" pitchFamily="18" charset="0"/>
              <a:ea typeface="+mn-ea"/>
              <a:cs typeface="+mn-cs"/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sto MT" pitchFamily="18" charset="0"/>
                <a:ea typeface="+mn-ea"/>
                <a:cs typeface="+mn-cs"/>
              </a:rPr>
              <a:t> </a:t>
            </a:r>
            <a:endParaRPr kumimoji="0" lang="es-ES" sz="2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00034" y="1428736"/>
            <a:ext cx="7854696" cy="5072098"/>
          </a:xfrm>
        </p:spPr>
        <p:txBody>
          <a:bodyPr>
            <a:normAutofit/>
          </a:bodyPr>
          <a:lstStyle/>
          <a:p>
            <a:pPr algn="just"/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 </a:t>
            </a:r>
            <a:endParaRPr lang="es-ES" b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34" y="6356350"/>
            <a:ext cx="8001056" cy="3651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TUCUMÀN, 26 de Septiembre  de 2015                                                                                                 Griselda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Rosalez</a:t>
            </a:r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                  </a:t>
            </a:r>
            <a:endParaRPr lang="es-ES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7" name="5 Subtítulo"/>
          <p:cNvSpPr txBox="1">
            <a:spLocks/>
          </p:cNvSpPr>
          <p:nvPr/>
        </p:nvSpPr>
        <p:spPr>
          <a:xfrm>
            <a:off x="533400" y="857232"/>
            <a:ext cx="7967690" cy="5643602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sto MT" pitchFamily="18" charset="0"/>
                <a:ea typeface="+mn-ea"/>
                <a:cs typeface="+mn-cs"/>
              </a:rPr>
              <a:t> </a:t>
            </a: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sto MT" pitchFamily="18" charset="0"/>
                <a:ea typeface="+mn-ea"/>
                <a:cs typeface="+mn-cs"/>
              </a:rPr>
              <a:t>Las sociedades</a:t>
            </a:r>
            <a:r>
              <a:rPr kumimoji="0" lang="es-ES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sto MT" pitchFamily="18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sto MT" pitchFamily="18" charset="0"/>
                <a:ea typeface="+mn-ea"/>
                <a:cs typeface="+mn-cs"/>
              </a:rPr>
              <a:t>y comunidades no son homogéneas, sino que presentan diferencias, entre otras</a:t>
            </a:r>
            <a:r>
              <a:rPr kumimoji="0" lang="es-ES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sto MT" pitchFamily="18" charset="0"/>
                <a:ea typeface="+mn-ea"/>
                <a:cs typeface="+mn-cs"/>
              </a:rPr>
              <a:t> la de </a:t>
            </a:r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género </a:t>
            </a:r>
            <a:r>
              <a:rPr kumimoji="0" lang="es-ES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sto MT" pitchFamily="18" charset="0"/>
                <a:ea typeface="+mn-ea"/>
                <a:cs typeface="+mn-cs"/>
              </a:rPr>
              <a:t>, entonces :</a:t>
            </a:r>
            <a:endParaRPr lang="es-ES" sz="2400" baseline="0" dirty="0" smtClean="0">
              <a:solidFill>
                <a:schemeClr val="bg1"/>
              </a:solidFill>
              <a:latin typeface="Calisto MT" pitchFamily="18" charset="0"/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s-ES" sz="2400" dirty="0" smtClean="0">
              <a:solidFill>
                <a:schemeClr val="bg1"/>
              </a:solidFill>
              <a:latin typeface="Calisto MT" pitchFamily="18" charset="0"/>
            </a:endParaRPr>
          </a:p>
          <a:p>
            <a:pPr marR="45720" lvl="0" algn="just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s-ES" sz="2400" b="1" baseline="0" dirty="0" smtClean="0">
                <a:solidFill>
                  <a:schemeClr val="bg1"/>
                </a:solidFill>
                <a:latin typeface="Calisto MT" pitchFamily="18" charset="0"/>
              </a:rPr>
              <a:t> “La perspectiva </a:t>
            </a:r>
            <a:r>
              <a:rPr lang="es-ES" sz="2400" b="1" baseline="0" dirty="0" smtClean="0">
                <a:solidFill>
                  <a:schemeClr val="bg1"/>
                </a:solidFill>
                <a:latin typeface="Calisto MT" pitchFamily="18" charset="0"/>
              </a:rPr>
              <a:t>de</a:t>
            </a:r>
            <a:r>
              <a:rPr lang="es-ES" sz="2400" b="1" dirty="0" smtClean="0">
                <a:solidFill>
                  <a:schemeClr val="bg1"/>
                </a:solidFill>
                <a:latin typeface="Calisto MT" pitchFamily="18" charset="0"/>
              </a:rPr>
              <a:t> </a:t>
            </a:r>
            <a:r>
              <a:rPr lang="es-ES" sz="2400" b="1" smtClean="0">
                <a:solidFill>
                  <a:schemeClr val="bg1"/>
                </a:solidFill>
                <a:latin typeface="Calisto MT" pitchFamily="18" charset="0"/>
              </a:rPr>
              <a:t>género es </a:t>
            </a:r>
            <a:r>
              <a:rPr lang="es-ES" sz="2400" b="1" baseline="0" smtClean="0">
                <a:solidFill>
                  <a:schemeClr val="bg1"/>
                </a:solidFill>
                <a:latin typeface="Calisto MT" pitchFamily="18" charset="0"/>
              </a:rPr>
              <a:t>una </a:t>
            </a:r>
            <a:r>
              <a:rPr lang="es-ES" sz="2400" b="1" baseline="0" dirty="0" smtClean="0">
                <a:solidFill>
                  <a:schemeClr val="bg1"/>
                </a:solidFill>
                <a:latin typeface="Calisto MT" pitchFamily="18" charset="0"/>
              </a:rPr>
              <a:t>dimensión intrínseca y trasversal de la gestión de riesgo de desastres, por lo tanto </a:t>
            </a:r>
            <a:r>
              <a:rPr lang="es-ES" sz="2400" b="1" dirty="0" smtClean="0">
                <a:solidFill>
                  <a:schemeClr val="bg1"/>
                </a:solidFill>
                <a:latin typeface="Calisto MT" pitchFamily="18" charset="0"/>
              </a:rPr>
              <a:t> deberá estar implícita  en las  políticas</a:t>
            </a:r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 </a:t>
            </a:r>
            <a:r>
              <a:rPr lang="es-ES" sz="2400" b="1" dirty="0" smtClean="0">
                <a:solidFill>
                  <a:schemeClr val="bg1"/>
                </a:solidFill>
                <a:latin typeface="Calisto MT" pitchFamily="18" charset="0"/>
              </a:rPr>
              <a:t>públicas </a:t>
            </a:r>
            <a:r>
              <a:rPr lang="es-ES" sz="2400" b="1" baseline="0" dirty="0" smtClean="0">
                <a:solidFill>
                  <a:schemeClr val="bg1"/>
                </a:solidFill>
                <a:latin typeface="Calisto MT" pitchFamily="18" charset="0"/>
              </a:rPr>
              <a:t>”.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s-E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sto MT" pitchFamily="18" charset="0"/>
              <a:ea typeface="+mn-ea"/>
              <a:cs typeface="+mn-cs"/>
            </a:endParaRP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sto MT" pitchFamily="18" charset="0"/>
                <a:ea typeface="+mn-ea"/>
                <a:cs typeface="+mn-cs"/>
              </a:rPr>
              <a:t> </a:t>
            </a:r>
            <a:endParaRPr kumimoji="0" lang="es-ES" sz="2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642918"/>
            <a:ext cx="7851648" cy="4214842"/>
          </a:xfrm>
        </p:spPr>
        <p:txBody>
          <a:bodyPr>
            <a:noAutofit/>
          </a:bodyPr>
          <a:lstStyle/>
          <a:p>
            <a:pPr algn="ctr"/>
            <a:r>
              <a:rPr lang="es-ES" sz="4800" dirty="0" smtClean="0">
                <a:solidFill>
                  <a:schemeClr val="bg1"/>
                </a:solidFill>
                <a:latin typeface="Calisto MT" pitchFamily="18" charset="0"/>
              </a:rPr>
              <a:t/>
            </a:r>
            <a:br>
              <a:rPr lang="es-ES" sz="4800" dirty="0" smtClean="0">
                <a:solidFill>
                  <a:schemeClr val="bg1"/>
                </a:solidFill>
                <a:latin typeface="Calisto MT" pitchFamily="18" charset="0"/>
              </a:rPr>
            </a:br>
            <a:r>
              <a:rPr lang="es-ES" sz="4800" dirty="0" smtClean="0">
                <a:solidFill>
                  <a:schemeClr val="bg1"/>
                </a:solidFill>
                <a:latin typeface="Calisto MT" pitchFamily="18" charset="0"/>
              </a:rPr>
              <a:t>LA GESTIÒN DE RIESGOS  DE DESASTRES CON ENFOQUE DE GÈNERO</a:t>
            </a:r>
            <a:endParaRPr lang="es-ES" sz="48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596" y="6356350"/>
            <a:ext cx="7500990" cy="3651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TUCUMÀN ,26 de Septiembre  de 2015                                                                                                 Griselda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Rosalez</a:t>
            </a:r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                  </a:t>
            </a:r>
            <a:endParaRPr lang="es-ES" dirty="0">
              <a:solidFill>
                <a:schemeClr val="bg1"/>
              </a:solidFill>
              <a:latin typeface="Calisto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33400" y="2786058"/>
            <a:ext cx="7854696" cy="3643338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 smtClean="0">
                <a:solidFill>
                  <a:schemeClr val="bg1"/>
                </a:solidFill>
                <a:latin typeface="Calisto MT" pitchFamily="18" charset="0"/>
              </a:rPr>
              <a:t>griseldarosalez@yahoo.com.ar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34" y="6356350"/>
            <a:ext cx="8001056" cy="3651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TUCUMÀN, 26 de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Septimbre</a:t>
            </a:r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  de 2015                                                                                                 Griselda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Rosalez</a:t>
            </a:r>
            <a:r>
              <a:rPr lang="es-ES" dirty="0" smtClean="0">
                <a:solidFill>
                  <a:schemeClr val="bg1"/>
                </a:solidFill>
              </a:rPr>
              <a:t>       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533400" y="714356"/>
            <a:ext cx="7396186" cy="571504"/>
          </a:xfrm>
        </p:spPr>
        <p:txBody>
          <a:bodyPr>
            <a:normAutofit fontScale="90000"/>
          </a:bodyPr>
          <a:lstStyle/>
          <a:p>
            <a:pPr algn="l"/>
            <a:r>
              <a:rPr lang="es-ES" sz="4000" dirty="0" smtClean="0">
                <a:solidFill>
                  <a:schemeClr val="bg1"/>
                </a:solidFill>
                <a:latin typeface="Calisto MT" pitchFamily="18" charset="0"/>
              </a:rPr>
              <a:t>Repasando conceptos</a:t>
            </a:r>
            <a:endParaRPr lang="es-ES" sz="40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33400" y="1428736"/>
            <a:ext cx="7854696" cy="5000660"/>
          </a:xfrm>
        </p:spPr>
        <p:txBody>
          <a:bodyPr>
            <a:normAutofit/>
          </a:bodyPr>
          <a:lstStyle/>
          <a:p>
            <a:pPr algn="just"/>
            <a:r>
              <a:rPr lang="es-ES" sz="3200" b="1" dirty="0" smtClean="0">
                <a:solidFill>
                  <a:schemeClr val="bg1"/>
                </a:solidFill>
                <a:latin typeface="Calisto MT" pitchFamily="18" charset="0"/>
              </a:rPr>
              <a:t>Amenaza:</a:t>
            </a:r>
          </a:p>
          <a:p>
            <a:pPr algn="just"/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Factor externo al sujeto, objeto o sistema expuesto, representado por la potencial ocurrencia de un suceso de origen natural o generado por la actividad humana, que puede manifestarse en un lugar especifico, con una intensidad o duración determinada.</a:t>
            </a:r>
          </a:p>
          <a:p>
            <a:pPr algn="just"/>
            <a:endParaRPr lang="es-ES" sz="2400" b="1" dirty="0" smtClean="0">
              <a:solidFill>
                <a:schemeClr val="bg1"/>
              </a:solidFill>
              <a:latin typeface="Calisto MT" pitchFamily="18" charset="0"/>
            </a:endParaRPr>
          </a:p>
          <a:p>
            <a:pPr algn="just"/>
            <a:r>
              <a:rPr lang="es-ES" sz="3200" b="1" dirty="0" smtClean="0">
                <a:solidFill>
                  <a:schemeClr val="bg1"/>
                </a:solidFill>
                <a:latin typeface="Calisto MT" pitchFamily="18" charset="0"/>
              </a:rPr>
              <a:t>Vulnerabilidad:</a:t>
            </a:r>
          </a:p>
          <a:p>
            <a:pPr algn="just"/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Factor interno de un sujeto, objeto o sistema expuesto a una amenaza, que corresponde a su disposición intrínseca a ser dañado. </a:t>
            </a:r>
          </a:p>
          <a:p>
            <a:pPr algn="just"/>
            <a:endParaRPr lang="es-ES" sz="3200" b="1" dirty="0" smtClean="0">
              <a:solidFill>
                <a:schemeClr val="bg1"/>
              </a:solidFill>
              <a:latin typeface="Calisto MT" pitchFamily="18" charset="0"/>
            </a:endParaRPr>
          </a:p>
          <a:p>
            <a:pPr algn="just"/>
            <a:endParaRPr lang="es-ES" sz="20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34" y="6356350"/>
            <a:ext cx="8072494" cy="3651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TUCUMÀN 26 de Septiembre  de 2015                                                                                                 Griselda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Rosalez</a:t>
            </a:r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                  </a:t>
            </a:r>
            <a:endParaRPr lang="es-ES" dirty="0">
              <a:solidFill>
                <a:schemeClr val="bg1"/>
              </a:solidFill>
              <a:latin typeface="Calisto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33400" y="857232"/>
            <a:ext cx="7854696" cy="5572164"/>
          </a:xfrm>
        </p:spPr>
        <p:txBody>
          <a:bodyPr>
            <a:normAutofit/>
          </a:bodyPr>
          <a:lstStyle/>
          <a:p>
            <a:pPr algn="just"/>
            <a:r>
              <a:rPr lang="es-ES" sz="3200" b="1" dirty="0" smtClean="0">
                <a:solidFill>
                  <a:schemeClr val="bg1"/>
                </a:solidFill>
                <a:latin typeface="Calisto MT" pitchFamily="18" charset="0"/>
              </a:rPr>
              <a:t>Capacidades:</a:t>
            </a:r>
          </a:p>
          <a:p>
            <a:pPr algn="just"/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Es la combinación de todas las fortalezas, medios habilidades recursos con que cuentan las personas, disponibles  dentro de una comunidad, organización o institución a los fines de reducir o afrontar los efectos de un evento adverso. </a:t>
            </a:r>
          </a:p>
          <a:p>
            <a:pPr algn="just"/>
            <a:r>
              <a:rPr lang="es-ES" sz="3200" b="1" dirty="0" smtClean="0">
                <a:solidFill>
                  <a:schemeClr val="bg1"/>
                </a:solidFill>
                <a:latin typeface="Calisto MT" pitchFamily="18" charset="0"/>
              </a:rPr>
              <a:t>Riesgo:</a:t>
            </a:r>
          </a:p>
          <a:p>
            <a:pPr algn="just"/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Probabilidad de exceder un valor especifico de daños sociales, ambientales y económicos, en un lugar especifico y durante un tiempo de exposición determinado.</a:t>
            </a:r>
          </a:p>
          <a:p>
            <a:pPr algn="just"/>
            <a:endParaRPr lang="es-ES" sz="20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34" y="6356350"/>
            <a:ext cx="8072494" cy="3651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TUCUMÀN, 26 de Septiembre  de 2015                                                                                                 Griselda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Rosalez</a:t>
            </a:r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                  </a:t>
            </a:r>
            <a:endParaRPr lang="es-ES" dirty="0">
              <a:solidFill>
                <a:schemeClr val="bg1"/>
              </a:solidFill>
              <a:latin typeface="Calisto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33400" y="3500438"/>
            <a:ext cx="7854696" cy="3000396"/>
          </a:xfrm>
        </p:spPr>
        <p:txBody>
          <a:bodyPr>
            <a:normAutofit/>
          </a:bodyPr>
          <a:lstStyle/>
          <a:p>
            <a:pPr algn="just"/>
            <a:r>
              <a:rPr lang="es-ES" sz="3200" b="1" dirty="0" err="1" smtClean="0">
                <a:solidFill>
                  <a:schemeClr val="bg1"/>
                </a:solidFill>
                <a:latin typeface="Calisto MT" pitchFamily="18" charset="0"/>
              </a:rPr>
              <a:t>Resiliencia</a:t>
            </a:r>
            <a:r>
              <a:rPr lang="es-ES" sz="3200" b="1" dirty="0" smtClean="0">
                <a:solidFill>
                  <a:schemeClr val="bg1"/>
                </a:solidFill>
                <a:latin typeface="Calisto MT" pitchFamily="18" charset="0"/>
              </a:rPr>
              <a:t>:</a:t>
            </a:r>
          </a:p>
          <a:p>
            <a:pPr algn="just"/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La capacidad de un sistema, comunidad o sociedad expuesta a una amenaza para resistir, absorber, adaptarse y recuperarse y mantener un nivel aceptable en su funcionamiento y estructura.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34" y="6356350"/>
            <a:ext cx="7929618" cy="3651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TUCUMÀN 26 de Septiembre  de 2015                                                                                                 Griselda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Rosalez</a:t>
            </a:r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                  </a:t>
            </a:r>
            <a:endParaRPr lang="es-ES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857224" y="928670"/>
            <a:ext cx="6929486" cy="2286016"/>
          </a:xfrm>
          <a:prstGeom prst="rect">
            <a:avLst/>
          </a:prstGeom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bg1"/>
                </a:solidFill>
                <a:latin typeface="Calisto MT" pitchFamily="18" charset="0"/>
              </a:rPr>
              <a:t>Riesgo = </a:t>
            </a:r>
            <a:r>
              <a:rPr lang="es-ES" sz="3200" b="1" u="sng" dirty="0" smtClean="0">
                <a:solidFill>
                  <a:schemeClr val="bg1"/>
                </a:solidFill>
                <a:latin typeface="Calisto MT" pitchFamily="18" charset="0"/>
              </a:rPr>
              <a:t>Amenaza x Vulnerabilidad               </a:t>
            </a:r>
            <a:r>
              <a:rPr lang="es-ES" sz="3200" b="1" dirty="0" smtClean="0">
                <a:solidFill>
                  <a:schemeClr val="bg1"/>
                </a:solidFill>
                <a:latin typeface="Calisto MT" pitchFamily="18" charset="0"/>
              </a:rPr>
              <a:t>Capacidades</a:t>
            </a:r>
            <a:endParaRPr lang="es-ES" sz="3200" b="1" dirty="0">
              <a:solidFill>
                <a:schemeClr val="bg1"/>
              </a:solidFill>
              <a:latin typeface="Calisto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8001056" cy="3651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TUCUMÀN 26 de Septiembre  de 2015                                                                                                 Griselda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Rosalez</a:t>
            </a:r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                  </a:t>
            </a:r>
            <a:endParaRPr lang="es-ES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928662" y="4286256"/>
            <a:ext cx="1643074" cy="1000132"/>
          </a:xfrm>
          <a:prstGeom prst="rect">
            <a:avLst/>
          </a:prstGeom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  <a:latin typeface="Calisto MT" pitchFamily="18" charset="0"/>
              </a:rPr>
              <a:t>Riesgos Intensivos</a:t>
            </a:r>
            <a:endParaRPr lang="es-ES" sz="24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286248" y="714356"/>
            <a:ext cx="4429156" cy="2571768"/>
          </a:xfrm>
          <a:prstGeom prst="rect">
            <a:avLst/>
          </a:prstGeom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400" b="1" dirty="0" smtClean="0">
                <a:solidFill>
                  <a:schemeClr val="bg1"/>
                </a:solidFill>
                <a:latin typeface="Calisto MT" pitchFamily="18" charset="0"/>
              </a:rPr>
              <a:t>Riesgo de baja intensidad pero generalizado y muy localizado, si bien representa una porción pequeña de la mortalidad, puede conducir a un impacto muy debilitante de la actividad productiva y la infraestructura local. Característico de zonas rurales y márgenes urbanos en los que las comunidades y hogares con bajos ingreso están expuestos a tormentas, inundaciones, incendios  o deslizamientos de tierra. Por lo general el riesgo extensivo está relacionado con pobreza, desigualdad y degradación ambiental. </a:t>
            </a:r>
          </a:p>
          <a:p>
            <a:endParaRPr lang="es-ES" sz="13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286248" y="3429000"/>
            <a:ext cx="4500594" cy="2786082"/>
          </a:xfrm>
          <a:prstGeom prst="rect">
            <a:avLst/>
          </a:prstGeom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400" b="1" dirty="0" smtClean="0">
                <a:solidFill>
                  <a:schemeClr val="bg1"/>
                </a:solidFill>
                <a:latin typeface="Calisto MT" pitchFamily="18" charset="0"/>
              </a:rPr>
              <a:t>Riesgo de alta intensidad, poco frecuente y de ocurrencia en un lugar de grandes concentraciones poblacionales y actividades económicas, puede conducir a impactos potencialmente catastróficos con gran cantidad de muertes y pérdida de bienes</a:t>
            </a:r>
            <a:r>
              <a:rPr lang="es-ES" sz="1400" b="1" dirty="0" smtClean="0">
                <a:solidFill>
                  <a:schemeClr val="bg1"/>
                </a:solidFill>
              </a:rPr>
              <a:t>.</a:t>
            </a:r>
            <a:r>
              <a:rPr lang="es-ES" sz="1400" b="1" dirty="0" smtClean="0">
                <a:solidFill>
                  <a:schemeClr val="bg1"/>
                </a:solidFill>
                <a:latin typeface="Calisto MT" pitchFamily="18" charset="0"/>
              </a:rPr>
              <a:t> Característico de grandes ciudades o de zonas densamente pobladas que están expuestas a grandes amenazas como terremotos, tsunamis, huracanes, volcanes activos o grandes inundaciones. Además, presentan  altos niveles de vulnerabilidad frente a esas amenazas. </a:t>
            </a:r>
          </a:p>
          <a:p>
            <a:r>
              <a:rPr lang="es-ES" sz="1200" dirty="0" smtClean="0">
                <a:solidFill>
                  <a:schemeClr val="bg1"/>
                </a:solidFill>
                <a:latin typeface="Calisto MT" pitchFamily="18" charset="0"/>
              </a:rPr>
              <a:t> </a:t>
            </a: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928662" y="1357298"/>
            <a:ext cx="1643074" cy="928694"/>
          </a:xfrm>
          <a:prstGeom prst="rect">
            <a:avLst/>
          </a:prstGeom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  <a:latin typeface="Calisto MT" pitchFamily="18" charset="0"/>
              </a:rPr>
              <a:t>Riesgos Extensivos</a:t>
            </a:r>
            <a:endParaRPr lang="es-ES" sz="24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7" name="16 Flecha derecha"/>
          <p:cNvSpPr/>
          <p:nvPr/>
        </p:nvSpPr>
        <p:spPr>
          <a:xfrm>
            <a:off x="2643174" y="4357694"/>
            <a:ext cx="928694" cy="714380"/>
          </a:xfrm>
          <a:prstGeom prst="right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Flecha derecha"/>
          <p:cNvSpPr/>
          <p:nvPr/>
        </p:nvSpPr>
        <p:spPr>
          <a:xfrm>
            <a:off x="2643174" y="1428736"/>
            <a:ext cx="928694" cy="714380"/>
          </a:xfrm>
          <a:prstGeom prst="right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33400" y="857232"/>
            <a:ext cx="7854696" cy="5572164"/>
          </a:xfrm>
        </p:spPr>
        <p:txBody>
          <a:bodyPr>
            <a:normAutofit/>
          </a:bodyPr>
          <a:lstStyle/>
          <a:p>
            <a:pPr algn="just"/>
            <a:r>
              <a:rPr lang="es-ES" sz="3200" b="1" dirty="0" smtClean="0">
                <a:solidFill>
                  <a:schemeClr val="bg1"/>
                </a:solidFill>
                <a:latin typeface="Calisto MT" pitchFamily="18" charset="0"/>
              </a:rPr>
              <a:t>Riesgo Aceptable:</a:t>
            </a:r>
          </a:p>
          <a:p>
            <a:pPr algn="just"/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Es el nivel de perdidas potenciales, que una sociedad o comunidad consideran aceptable según sus condiciones sociales, económicas, políticas, culturales, técnicas y ambientales  existentes</a:t>
            </a:r>
          </a:p>
          <a:p>
            <a:pPr algn="just"/>
            <a:endParaRPr lang="es-ES" sz="2400" dirty="0" smtClean="0">
              <a:solidFill>
                <a:schemeClr val="bg1"/>
              </a:solidFill>
              <a:latin typeface="Calisto MT" pitchFamily="18" charset="0"/>
            </a:endParaRPr>
          </a:p>
          <a:p>
            <a:pPr algn="just"/>
            <a:r>
              <a:rPr lang="es-ES" sz="3200" b="1" dirty="0" smtClean="0">
                <a:solidFill>
                  <a:schemeClr val="bg1"/>
                </a:solidFill>
                <a:latin typeface="Calisto MT" pitchFamily="18" charset="0"/>
              </a:rPr>
              <a:t>Desastre:</a:t>
            </a:r>
          </a:p>
          <a:p>
            <a:pPr algn="just"/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Alteraciones en las personas, los bienes, los servicios y el ambiente, causadas por un suceso natural o generado por la actividad humana, que exceden la capacidad de repuesta de la comunidad afectada. </a:t>
            </a:r>
            <a:endParaRPr lang="es-ES" sz="24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34" y="6356350"/>
            <a:ext cx="8072494" cy="3651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TUCUMÀN, 26 de Septiembre  de 2015                                                                                                 Griselda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Rosalez</a:t>
            </a:r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                  </a:t>
            </a:r>
            <a:endParaRPr lang="es-ES" dirty="0">
              <a:solidFill>
                <a:schemeClr val="bg1"/>
              </a:solidFill>
              <a:latin typeface="Calisto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533400" y="714356"/>
            <a:ext cx="7851648" cy="500066"/>
          </a:xfrm>
        </p:spPr>
        <p:txBody>
          <a:bodyPr>
            <a:normAutofit/>
          </a:bodyPr>
          <a:lstStyle/>
          <a:p>
            <a:pPr algn="just"/>
            <a:r>
              <a:rPr lang="es-ES" sz="3200" dirty="0" smtClean="0">
                <a:solidFill>
                  <a:schemeClr val="bg1"/>
                </a:solidFill>
                <a:latin typeface="Calisto MT" pitchFamily="18" charset="0"/>
              </a:rPr>
              <a:t>Gestión de Riesgos de </a:t>
            </a:r>
            <a:r>
              <a:rPr lang="es-ES" sz="3200" dirty="0" err="1" smtClean="0">
                <a:solidFill>
                  <a:schemeClr val="bg1"/>
                </a:solidFill>
                <a:latin typeface="Calisto MT" pitchFamily="18" charset="0"/>
              </a:rPr>
              <a:t>Desatres</a:t>
            </a:r>
            <a:r>
              <a:rPr lang="es-ES" sz="3200" dirty="0" smtClean="0">
                <a:solidFill>
                  <a:schemeClr val="bg1"/>
                </a:solidFill>
                <a:latin typeface="Calisto MT" pitchFamily="18" charset="0"/>
              </a:rPr>
              <a:t> (GRD)</a:t>
            </a:r>
            <a:endParaRPr lang="es-ES" sz="3200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71472" y="1142984"/>
            <a:ext cx="8215370" cy="5357850"/>
          </a:xfrm>
          <a:noFill/>
        </p:spPr>
        <p:txBody>
          <a:bodyPr>
            <a:normAutofit/>
          </a:bodyPr>
          <a:lstStyle/>
          <a:p>
            <a:pPr algn="just"/>
            <a:r>
              <a:rPr lang="es-CO" sz="2400" b="1" dirty="0" smtClean="0">
                <a:solidFill>
                  <a:schemeClr val="bg1"/>
                </a:solidFill>
                <a:latin typeface="Calisto MT" pitchFamily="18" charset="0"/>
              </a:rPr>
              <a:t>Componente del sistema social  constituido por un proceso eficiente de</a:t>
            </a:r>
            <a:r>
              <a:rPr lang="es-CO" sz="2400" dirty="0" smtClean="0">
                <a:solidFill>
                  <a:schemeClr val="bg1"/>
                </a:solidFill>
                <a:latin typeface="Calisto MT" pitchFamily="18" charset="0"/>
              </a:rPr>
              <a:t> </a:t>
            </a:r>
            <a:r>
              <a:rPr lang="es-CO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itchFamily="18" charset="0"/>
              </a:rPr>
              <a:t>planificación</a:t>
            </a:r>
            <a:r>
              <a:rPr lang="es-CO" sz="2400" b="1" dirty="0" smtClean="0">
                <a:solidFill>
                  <a:schemeClr val="bg1"/>
                </a:solidFill>
                <a:latin typeface="Calisto MT" pitchFamily="18" charset="0"/>
              </a:rPr>
              <a:t>, organización, dirección y control dirigido al análisis y la reducción  de riesgos, el manejo de eventos adversos y la recuperación ante los ya ocurridos.</a:t>
            </a:r>
            <a:r>
              <a:rPr lang="es-ES" sz="2400" b="1" dirty="0" smtClean="0">
                <a:solidFill>
                  <a:schemeClr val="bg1"/>
                </a:solidFill>
                <a:latin typeface="Calisto MT" pitchFamily="18" charset="0"/>
              </a:rPr>
              <a:t>                          </a:t>
            </a:r>
          </a:p>
          <a:p>
            <a:pPr algn="just"/>
            <a:r>
              <a:rPr lang="es-ES" sz="2400" b="1" dirty="0" smtClean="0">
                <a:solidFill>
                  <a:schemeClr val="bg1"/>
                </a:solidFill>
                <a:latin typeface="Calisto MT" pitchFamily="18" charset="0"/>
              </a:rPr>
              <a:t>                                  -</a:t>
            </a:r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Es un proceso</a:t>
            </a:r>
          </a:p>
          <a:p>
            <a:pPr algn="just"/>
            <a:r>
              <a:rPr lang="es-ES" sz="2400" b="1" dirty="0" smtClean="0">
                <a:solidFill>
                  <a:schemeClr val="bg1"/>
                </a:solidFill>
                <a:latin typeface="Calisto MT" pitchFamily="18" charset="0"/>
              </a:rPr>
              <a:t>Características</a:t>
            </a:r>
          </a:p>
          <a:p>
            <a:pPr algn="just"/>
            <a:r>
              <a:rPr lang="es-ES" sz="2400" b="1" dirty="0" smtClean="0">
                <a:solidFill>
                  <a:schemeClr val="bg1"/>
                </a:solidFill>
                <a:latin typeface="Calisto MT" pitchFamily="18" charset="0"/>
              </a:rPr>
              <a:t>                                  -</a:t>
            </a:r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Bases de la administración</a:t>
            </a:r>
          </a:p>
          <a:p>
            <a:pPr algn="just"/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                   </a:t>
            </a:r>
          </a:p>
          <a:p>
            <a:pPr algn="just"/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                        </a:t>
            </a:r>
            <a:r>
              <a:rPr lang="es-ES" sz="2400" b="1" dirty="0" smtClean="0">
                <a:solidFill>
                  <a:schemeClr val="bg1"/>
                </a:solidFill>
                <a:latin typeface="Calisto MT" pitchFamily="18" charset="0"/>
              </a:rPr>
              <a:t> -  </a:t>
            </a:r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Reactivas </a:t>
            </a:r>
            <a:r>
              <a:rPr lang="es-ES" sz="2000" dirty="0" smtClean="0">
                <a:solidFill>
                  <a:schemeClr val="bg1"/>
                </a:solidFill>
                <a:latin typeface="Calisto MT" pitchFamily="18" charset="0"/>
              </a:rPr>
              <a:t>(</a:t>
            </a:r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manejo de emergencias</a:t>
            </a:r>
            <a:r>
              <a:rPr lang="es-ES" sz="2000" dirty="0" smtClean="0">
                <a:solidFill>
                  <a:schemeClr val="bg1"/>
                </a:solidFill>
                <a:latin typeface="Calisto MT" pitchFamily="18" charset="0"/>
              </a:rPr>
              <a:t>)</a:t>
            </a:r>
          </a:p>
          <a:p>
            <a:pPr algn="just"/>
            <a:r>
              <a:rPr lang="es-ES" sz="2400" b="1" dirty="0" smtClean="0">
                <a:solidFill>
                  <a:schemeClr val="bg1"/>
                </a:solidFill>
                <a:latin typeface="Calisto MT" pitchFamily="18" charset="0"/>
              </a:rPr>
              <a:t>Acciones </a:t>
            </a:r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        </a:t>
            </a:r>
            <a:r>
              <a:rPr lang="es-ES" sz="2400" b="1" dirty="0" smtClean="0">
                <a:solidFill>
                  <a:schemeClr val="bg1"/>
                </a:solidFill>
                <a:latin typeface="Calisto MT" pitchFamily="18" charset="0"/>
              </a:rPr>
              <a:t>-</a:t>
            </a:r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 Correctivas </a:t>
            </a:r>
            <a:r>
              <a:rPr lang="es-ES" sz="2000" dirty="0" smtClean="0">
                <a:solidFill>
                  <a:schemeClr val="bg1"/>
                </a:solidFill>
                <a:latin typeface="Calisto MT" pitchFamily="18" charset="0"/>
              </a:rPr>
              <a:t>(</a:t>
            </a:r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disminuir riesgos existentes </a:t>
            </a:r>
            <a:r>
              <a:rPr lang="es-ES" sz="2000" dirty="0" smtClean="0">
                <a:solidFill>
                  <a:schemeClr val="bg1"/>
                </a:solidFill>
                <a:latin typeface="Calisto MT" pitchFamily="18" charset="0"/>
              </a:rPr>
              <a:t>)</a:t>
            </a:r>
          </a:p>
          <a:p>
            <a:pPr algn="just"/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                         </a:t>
            </a:r>
            <a:r>
              <a:rPr lang="es-ES" sz="2400" b="1" dirty="0" smtClean="0">
                <a:solidFill>
                  <a:schemeClr val="bg1"/>
                </a:solidFill>
                <a:latin typeface="Calisto MT" pitchFamily="18" charset="0"/>
              </a:rPr>
              <a:t>-</a:t>
            </a:r>
            <a:r>
              <a:rPr lang="es-ES" sz="2400" dirty="0" smtClean="0">
                <a:solidFill>
                  <a:schemeClr val="bg1"/>
                </a:solidFill>
                <a:latin typeface="Calisto MT" pitchFamily="18" charset="0"/>
              </a:rPr>
              <a:t> Prospectivas </a:t>
            </a:r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(evitar la generación de nuevos riesgos)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34" y="6356350"/>
            <a:ext cx="8001056" cy="3651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TUCUMÀN, 26 de Septiembre  de 2015                                                                                                 Griselda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Rosalez</a:t>
            </a:r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                  </a:t>
            </a:r>
            <a:endParaRPr lang="es-ES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1" name="10 Abrir llave"/>
          <p:cNvSpPr/>
          <p:nvPr/>
        </p:nvSpPr>
        <p:spPr>
          <a:xfrm>
            <a:off x="2643174" y="2928934"/>
            <a:ext cx="500066" cy="928694"/>
          </a:xfrm>
          <a:prstGeom prst="leftBrace">
            <a:avLst>
              <a:gd name="adj1" fmla="val 8333"/>
              <a:gd name="adj2" fmla="val 51515"/>
            </a:avLst>
          </a:prstGeom>
          <a:ln w="38100">
            <a:solidFill>
              <a:srgbClr val="FFFF00"/>
            </a:solidFill>
          </a:ln>
          <a:effectLst>
            <a:glow rad="101600">
              <a:schemeClr val="bg1">
                <a:alpha val="6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Abrir llave"/>
          <p:cNvSpPr/>
          <p:nvPr/>
        </p:nvSpPr>
        <p:spPr>
          <a:xfrm>
            <a:off x="1857356" y="4714884"/>
            <a:ext cx="571504" cy="857256"/>
          </a:xfrm>
          <a:prstGeom prst="leftBrace">
            <a:avLst/>
          </a:prstGeom>
          <a:ln w="38100">
            <a:solidFill>
              <a:srgbClr val="FFFF00"/>
            </a:solidFill>
          </a:ln>
          <a:effectLst>
            <a:glow rad="101600">
              <a:schemeClr val="bg1">
                <a:alpha val="6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33400" y="857232"/>
            <a:ext cx="7854696" cy="5572164"/>
          </a:xfrm>
        </p:spPr>
        <p:txBody>
          <a:bodyPr>
            <a:normAutofit/>
          </a:bodyPr>
          <a:lstStyle/>
          <a:p>
            <a:pPr algn="just"/>
            <a:r>
              <a:rPr lang="es-ES" sz="3200" b="1" dirty="0" smtClean="0">
                <a:solidFill>
                  <a:schemeClr val="bg1"/>
                </a:solidFill>
                <a:latin typeface="Calisto MT" pitchFamily="18" charset="0"/>
              </a:rPr>
              <a:t>Aéreas y componentes de la GRD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34" y="6356350"/>
            <a:ext cx="8072494" cy="3651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TUCUMÀN 26 de Septiembre  de 2015                                                                                                 Griselda </a:t>
            </a:r>
            <a:r>
              <a:rPr lang="es-ES" dirty="0" err="1" smtClean="0">
                <a:solidFill>
                  <a:schemeClr val="bg1"/>
                </a:solidFill>
                <a:latin typeface="Calisto MT" pitchFamily="18" charset="0"/>
              </a:rPr>
              <a:t>Rosalez</a:t>
            </a:r>
            <a:r>
              <a:rPr lang="es-ES" dirty="0" smtClean="0">
                <a:solidFill>
                  <a:schemeClr val="bg1"/>
                </a:solidFill>
                <a:latin typeface="Calisto MT" pitchFamily="18" charset="0"/>
              </a:rPr>
              <a:t>                  </a:t>
            </a:r>
            <a:endParaRPr lang="es-ES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00034" y="1857364"/>
            <a:ext cx="3786214" cy="571504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  <a:latin typeface="Calisto MT" pitchFamily="18" charset="0"/>
              </a:rPr>
              <a:t>AREAS</a:t>
            </a:r>
            <a:endParaRPr lang="es-ES" sz="24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00034" y="2428868"/>
            <a:ext cx="3786214" cy="571504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Análisis de Riesgos</a:t>
            </a:r>
            <a:endParaRPr lang="es-ES" sz="20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00034" y="3000372"/>
            <a:ext cx="3786214" cy="500066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Reducción de Riesgos</a:t>
            </a:r>
            <a:endParaRPr lang="es-ES" sz="20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00034" y="3500438"/>
            <a:ext cx="3786214" cy="571504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Manejo de Eventos Adversos</a:t>
            </a:r>
            <a:endParaRPr lang="es-ES" sz="20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00034" y="4071942"/>
            <a:ext cx="3786214" cy="571504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Recuperación</a:t>
            </a:r>
            <a:endParaRPr lang="es-ES" sz="20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500562" y="1857364"/>
            <a:ext cx="3857652" cy="571504"/>
          </a:xfrm>
          <a:prstGeom prst="rect">
            <a:avLst/>
          </a:prstGeom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  <a:latin typeface="Calisto MT" pitchFamily="18" charset="0"/>
              </a:rPr>
              <a:t>COMPONENTES</a:t>
            </a:r>
            <a:endParaRPr lang="es-ES" sz="24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500562" y="2428868"/>
            <a:ext cx="3857652" cy="571504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Amenazas  y Vulnerabilidades </a:t>
            </a:r>
            <a:endParaRPr lang="es-ES" sz="20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4500562" y="3000372"/>
            <a:ext cx="3857652" cy="500066"/>
          </a:xfrm>
          <a:prstGeom prst="rect">
            <a:avLst/>
          </a:prstGeom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Prevención , Mitigación y T.R</a:t>
            </a:r>
            <a:endParaRPr lang="es-ES" sz="20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500562" y="3500438"/>
            <a:ext cx="3857652" cy="571504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Preparación ,Alerta y Respuesta</a:t>
            </a:r>
            <a:endParaRPr lang="es-ES" sz="2000" b="1" dirty="0">
              <a:solidFill>
                <a:schemeClr val="bg1"/>
              </a:solidFill>
              <a:latin typeface="Calisto MT" pitchFamily="18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500562" y="4071942"/>
            <a:ext cx="3857652" cy="571504"/>
          </a:xfrm>
          <a:prstGeom prst="rect">
            <a:avLst/>
          </a:prstGeom>
          <a:ln w="19050">
            <a:noFill/>
          </a:ln>
          <a:effectLst>
            <a:glow rad="101600">
              <a:schemeClr val="bg1"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  <a:latin typeface="Calisto MT" pitchFamily="18" charset="0"/>
              </a:rPr>
              <a:t>Rehabilitación y Reconstrucción</a:t>
            </a:r>
            <a:endParaRPr lang="es-ES" sz="2000" b="1" dirty="0">
              <a:solidFill>
                <a:schemeClr val="bg1"/>
              </a:solidFill>
              <a:latin typeface="Calisto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1435</TotalTime>
  <Words>1517</Words>
  <Application>Microsoft Office PowerPoint</Application>
  <PresentationFormat>Presentación en pantalla (4:3)</PresentationFormat>
  <Paragraphs>177</Paragraphs>
  <Slides>20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Flujo</vt:lpstr>
      <vt:lpstr> III  Jornadas Internacionales  de Género , Emergencias y Derechos Humanos</vt:lpstr>
      <vt:lpstr> LA GESTIÒN DE RIESGOS  DE DESASTRES CON ENFOQUE DE GÈNERO</vt:lpstr>
      <vt:lpstr>Repasando conceptos</vt:lpstr>
      <vt:lpstr>Diapositiva 4</vt:lpstr>
      <vt:lpstr>Diapositiva 5</vt:lpstr>
      <vt:lpstr>Diapositiva 6</vt:lpstr>
      <vt:lpstr>Diapositiva 7</vt:lpstr>
      <vt:lpstr>Gestión de Riesgos de Desatres (GRD)</vt:lpstr>
      <vt:lpstr>Diapositiva 9</vt:lpstr>
      <vt:lpstr>Diapositiva 10</vt:lpstr>
      <vt:lpstr>Diapositiva 11</vt:lpstr>
      <vt:lpstr>Diapositiva 12</vt:lpstr>
      <vt:lpstr>Categorías de Análisis de Género</vt:lpstr>
      <vt:lpstr>Diapositiva 14</vt:lpstr>
      <vt:lpstr>Igualdad y Equidad de Género</vt:lpstr>
      <vt:lpstr>La desigualdad de género aumenta el impacto de los desastres y los desastres aumentan la desigualdad de género</vt:lpstr>
      <vt:lpstr>La vulnerabilidad ante desastres está vinculada a las desigualdades</vt:lpstr>
      <vt:lpstr>La incorporación del GRD con enfoque de   género en las políticas públicas</vt:lpstr>
      <vt:lpstr>Diapositiva 19</vt:lpstr>
      <vt:lpstr>Diapositiva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GESTIÓN DE RIESGOS CON ENFOQUE DE GÉNERO</dc:title>
  <dc:creator>user1</dc:creator>
  <cp:lastModifiedBy>user1</cp:lastModifiedBy>
  <cp:revision>148</cp:revision>
  <dcterms:created xsi:type="dcterms:W3CDTF">2015-09-11T21:11:07Z</dcterms:created>
  <dcterms:modified xsi:type="dcterms:W3CDTF">2015-09-24T20:59:52Z</dcterms:modified>
</cp:coreProperties>
</file>