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89" r:id="rId2"/>
    <p:sldId id="257" r:id="rId3"/>
    <p:sldId id="258" r:id="rId4"/>
    <p:sldId id="292" r:id="rId5"/>
    <p:sldId id="279" r:id="rId6"/>
    <p:sldId id="259" r:id="rId7"/>
    <p:sldId id="294" r:id="rId8"/>
    <p:sldId id="295" r:id="rId9"/>
    <p:sldId id="297" r:id="rId10"/>
    <p:sldId id="296" r:id="rId11"/>
    <p:sldId id="301" r:id="rId12"/>
    <p:sldId id="303" r:id="rId13"/>
    <p:sldId id="309" r:id="rId14"/>
    <p:sldId id="311" r:id="rId15"/>
    <p:sldId id="304" r:id="rId16"/>
    <p:sldId id="265" r:id="rId17"/>
    <p:sldId id="272" r:id="rId18"/>
    <p:sldId id="306" r:id="rId19"/>
    <p:sldId id="308" r:id="rId20"/>
    <p:sldId id="312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>
        <p:scale>
          <a:sx n="66" d="100"/>
          <a:sy n="66" d="100"/>
        </p:scale>
        <p:origin x="-15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7C391-C03A-43B6-9647-5CECE6C28449}" type="datetimeFigureOut">
              <a:rPr lang="es-ES" smtClean="0"/>
              <a:pPr/>
              <a:t>24/09/2015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70D76-390F-409E-A71E-AB3E10CD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70D76-390F-409E-A71E-AB3E10CD254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70D76-390F-409E-A71E-AB3E10CD2544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70D76-390F-409E-A71E-AB3E10CD2544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70D76-390F-409E-A71E-AB3E10CD2544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70D76-390F-409E-A71E-AB3E10CD2544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70D76-390F-409E-A71E-AB3E10CD2544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BFC5-0820-4B2E-B446-1A038B6B952C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BE4D-A826-49F0-93A2-36DE18BA86A1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8AC-0EEC-4DD9-8CF3-1F007E1817B2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1B65-319D-473F-84EE-E99ED3378CCF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6F7B-F27A-4AA7-9358-751490BF3D55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3894-148B-472B-9B21-86DE4D66AA0A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1E0-E0E5-4300-BBF2-540F0D27716F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B98-B37F-4E38-95DB-94D6B3DDAA8F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1F-F6E6-40A4-9F2B-ECC313E80429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5A9B-CB2A-465A-B5BF-98B475FF1E47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D1C0-3E9C-41FD-BE70-BC9A1F64C47B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70F250-3957-4031-9328-AD6F23A313DE}" type="datetime1">
              <a:rPr lang="es-ES" smtClean="0"/>
              <a:pPr/>
              <a:t>24/09/2015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TUCUMAN, 26 de Septiembre  de 2015                                                                                                 Griselda Rosalez                  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7952B-9DC2-4603-9BF1-846F90C5C13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8182004" cy="2000264"/>
          </a:xfrm>
        </p:spPr>
        <p:txBody>
          <a:bodyPr>
            <a:normAutofit fontScale="90000"/>
          </a:bodyPr>
          <a:lstStyle/>
          <a:p>
            <a:pPr algn="l"/>
            <a:r>
              <a:rPr lang="es-ES" sz="4900" dirty="0" smtClean="0">
                <a:solidFill>
                  <a:schemeClr val="bg1"/>
                </a:solidFill>
                <a:latin typeface="Calisto MT" pitchFamily="18" charset="0"/>
              </a:rPr>
              <a:t> III  Jornadas Internacionales  de</a:t>
            </a:r>
            <a:r>
              <a:rPr lang="es-ES" sz="5400" u="sng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s-ES" sz="5400" dirty="0" smtClean="0">
                <a:solidFill>
                  <a:schemeClr val="bg1"/>
                </a:solidFill>
                <a:effectLst/>
                <a:latin typeface="Calisto MT" pitchFamily="18" charset="0"/>
              </a:rPr>
              <a:t>Género</a:t>
            </a:r>
            <a:r>
              <a:rPr lang="es-ES" sz="4900" dirty="0" smtClean="0">
                <a:solidFill>
                  <a:schemeClr val="bg1"/>
                </a:solidFill>
                <a:latin typeface="Calisto MT" pitchFamily="18" charset="0"/>
              </a:rPr>
              <a:t> , Emergencias y Derechos Humanos</a:t>
            </a:r>
            <a:endParaRPr lang="es-ES" sz="4900" dirty="0">
              <a:solidFill>
                <a:schemeClr val="bg1"/>
              </a:solidFill>
              <a:latin typeface="Calisto MT" pitchFamily="18" charset="0"/>
            </a:endParaRPr>
          </a:p>
        </p:txBody>
      </p:sp>
      <p:pic>
        <p:nvPicPr>
          <p:cNvPr id="1026" name="Picture 2" descr="C:\Users\user1\Pictures\11947406_928766463847088_846991192992912450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821537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4348" y="6215082"/>
            <a:ext cx="7715304" cy="506393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4348" y="642918"/>
            <a:ext cx="7715304" cy="578647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285852" y="785794"/>
            <a:ext cx="6572296" cy="5429288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857620" y="1071546"/>
            <a:ext cx="3000396" cy="2928958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285984" y="2643182"/>
            <a:ext cx="3143272" cy="285752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357422" y="1071546"/>
            <a:ext cx="3000396" cy="285752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2571736" y="1571612"/>
            <a:ext cx="131799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ANALISIS </a:t>
            </a:r>
          </a:p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DE RIESGOS</a:t>
            </a:r>
            <a:endParaRPr lang="es-E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214942" y="1428736"/>
            <a:ext cx="130997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MANEJO DE</a:t>
            </a:r>
          </a:p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 EVENTOS</a:t>
            </a:r>
          </a:p>
          <a:p>
            <a:pPr algn="ctr">
              <a:spcBef>
                <a:spcPct val="50000"/>
              </a:spcBef>
            </a:pPr>
            <a:r>
              <a:rPr lang="es-AR" sz="1400" b="1" dirty="0" smtClean="0">
                <a:latin typeface="Calisto MT" pitchFamily="18" charset="0"/>
              </a:rPr>
              <a:t> </a:t>
            </a: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ADVERSOS</a:t>
            </a:r>
            <a:endParaRPr lang="es-E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357422" y="4286256"/>
            <a:ext cx="21964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REDUCCIÒN </a:t>
            </a:r>
          </a:p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DE RIESGOS</a:t>
            </a:r>
            <a:endParaRPr lang="es-E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500562" y="4286256"/>
            <a:ext cx="2000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b="1" dirty="0" smtClean="0">
                <a:solidFill>
                  <a:schemeClr val="bg1"/>
                </a:solidFill>
                <a:latin typeface="Calisto MT" pitchFamily="18" charset="0"/>
              </a:rPr>
              <a:t>RECUPERACIÒN</a:t>
            </a:r>
            <a:endParaRPr lang="es-E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857620" y="5643578"/>
            <a:ext cx="148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b="1" dirty="0">
                <a:solidFill>
                  <a:schemeClr val="bg1"/>
                </a:solidFill>
                <a:latin typeface="Calisto MT" pitchFamily="18" charset="0"/>
              </a:rPr>
              <a:t>DESARROLLO</a:t>
            </a:r>
            <a:endParaRPr lang="es-E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214810" y="3000372"/>
            <a:ext cx="96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400" b="1" dirty="0">
                <a:solidFill>
                  <a:schemeClr val="bg1"/>
                </a:solidFill>
                <a:latin typeface="Calisto MT" pitchFamily="18" charset="0"/>
              </a:rPr>
              <a:t>GR</a:t>
            </a:r>
            <a:endParaRPr lang="es-E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4000496" y="2571744"/>
            <a:ext cx="2928958" cy="2928958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142976" y="785794"/>
            <a:ext cx="6715172" cy="542928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54696" cy="5715040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Desarrollo, y la relación con la GRD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Aumento acumulativo y durable de cantidad y calidad de bienes, servicios y recursos de una comunidad, unido a cambios sociales, tendiente a mantener  y mejorar  la seguridad y calidad de la vida humana, sin comprometer los recursos de las generaciones futuras.</a:t>
            </a:r>
          </a:p>
          <a:p>
            <a:pPr algn="just"/>
            <a:endParaRPr lang="es-ES" sz="20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72494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85786" y="3429000"/>
            <a:ext cx="4929222" cy="1285884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Los desastres limitan al desarrollo</a:t>
            </a:r>
            <a:endParaRPr lang="es-ES" sz="2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85786" y="4857760"/>
            <a:ext cx="4929222" cy="135732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El desarrollo provoca Riesgos de desastres</a:t>
            </a:r>
            <a:endParaRPr lang="es-ES" sz="24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96252" cy="5715040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Desigualdad de Género y Desarrollo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Es una construcción social, cultural e histórica que corresponde a momentos, sociedades y condiciones especificas  en procesos de desarrollo mal gestionados.</a:t>
            </a:r>
          </a:p>
          <a:p>
            <a:pPr algn="just"/>
            <a:endParaRPr lang="es-ES" sz="20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72494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57422" y="2928934"/>
            <a:ext cx="6072230" cy="142876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Las relaciones entre hombres y mujeres.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Roles de género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La Condición y posición en la sociedad.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La distribución sexual del trabajo.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28860" y="4714884"/>
            <a:ext cx="6000792" cy="1500198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dirty="0" smtClean="0">
              <a:solidFill>
                <a:schemeClr val="bg1"/>
              </a:solidFill>
              <a:latin typeface="Calisto MT" pitchFamily="18" charset="0"/>
            </a:endParaRPr>
          </a:p>
          <a:p>
            <a:endParaRPr lang="es-ES" sz="2000" dirty="0" smtClean="0">
              <a:solidFill>
                <a:schemeClr val="bg1"/>
              </a:solidFill>
              <a:latin typeface="Calisto MT" pitchFamily="18" charset="0"/>
            </a:endParaRPr>
          </a:p>
          <a:p>
            <a:endParaRPr lang="es-ES" sz="200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Acceso y control inequitativo del recurso.</a:t>
            </a:r>
          </a:p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Participación desigual en la toma de decisiones. </a:t>
            </a:r>
          </a:p>
          <a:p>
            <a:endParaRPr lang="es-ES" sz="2000" dirty="0" smtClean="0">
              <a:solidFill>
                <a:schemeClr val="bg1"/>
              </a:solidFill>
              <a:latin typeface="Calisto MT" pitchFamily="18" charset="0"/>
            </a:endParaRPr>
          </a:p>
          <a:p>
            <a:endParaRPr lang="es-ES" sz="2000" dirty="0" smtClean="0">
              <a:solidFill>
                <a:schemeClr val="bg1"/>
              </a:solidFill>
              <a:latin typeface="Calisto MT" pitchFamily="18" charset="0"/>
            </a:endParaRPr>
          </a:p>
          <a:p>
            <a:endParaRPr lang="es-ES" sz="2000" dirty="0" smtClean="0">
              <a:solidFill>
                <a:schemeClr val="bg1"/>
              </a:solidFill>
              <a:latin typeface="Calisto MT" pitchFamily="18" charset="0"/>
            </a:endParaRPr>
          </a:p>
          <a:p>
            <a:endParaRPr lang="es-ES" sz="20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00100" y="2928934"/>
            <a:ext cx="1357322" cy="142876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Referido a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00100" y="4714884"/>
            <a:ext cx="1357322" cy="1500198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Se manifiesta por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7956452" cy="571504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chemeClr val="bg1"/>
                </a:solidFill>
                <a:effectLst/>
                <a:latin typeface="Calisto MT" pitchFamily="18" charset="0"/>
              </a:rPr>
              <a:t>Categorías de Análisis de Género</a:t>
            </a:r>
            <a:endParaRPr lang="es-ES" sz="3200" dirty="0">
              <a:solidFill>
                <a:schemeClr val="bg1"/>
              </a:solidFill>
              <a:effectLst/>
              <a:latin typeface="Calisto MT" pitchFamily="18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r>
              <a:rPr lang="es-ES" dirty="0" smtClean="0"/>
              <a:t>. 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7158" y="6356350"/>
            <a:ext cx="8572560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1857364"/>
            <a:ext cx="2714644" cy="357190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Categoría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143240" y="1857364"/>
            <a:ext cx="2857520" cy="357190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Hombres 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43636" y="1857364"/>
            <a:ext cx="2786082" cy="357190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Mujeres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85720" y="2357430"/>
            <a:ext cx="2714644" cy="50006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Estereotipos</a:t>
            </a:r>
            <a:endParaRPr lang="es-ES" b="1" dirty="0" smtClean="0">
              <a:solidFill>
                <a:schemeClr val="bg1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11" name="10 Rectángulo"/>
          <p:cNvSpPr/>
          <p:nvPr/>
        </p:nvSpPr>
        <p:spPr>
          <a:xfrm>
            <a:off x="3143240" y="2357430"/>
            <a:ext cx="2857520" cy="50006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Racional, seguro, agresivo,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valiente 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143636" y="2357430"/>
            <a:ext cx="2786082" cy="50006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 smtClean="0">
                <a:solidFill>
                  <a:schemeClr val="bg1"/>
                </a:solidFill>
                <a:latin typeface="Calisto MT" pitchFamily="18" charset="0"/>
              </a:rPr>
              <a:t>Emocional, insegura, </a:t>
            </a:r>
            <a:r>
              <a:rPr lang="pt-BR" sz="1400" dirty="0" err="1" smtClean="0">
                <a:solidFill>
                  <a:schemeClr val="bg1"/>
                </a:solidFill>
                <a:latin typeface="Calisto MT" pitchFamily="18" charset="0"/>
              </a:rPr>
              <a:t>afectiva</a:t>
            </a:r>
            <a:r>
              <a:rPr lang="pt-BR" sz="1400" dirty="0" smtClean="0">
                <a:solidFill>
                  <a:schemeClr val="bg1"/>
                </a:solidFill>
                <a:latin typeface="Calisto MT" pitchFamily="18" charset="0"/>
              </a:rPr>
              <a:t> , </a:t>
            </a:r>
          </a:p>
          <a:p>
            <a:r>
              <a:rPr lang="pt-BR" sz="1400" dirty="0" smtClean="0">
                <a:solidFill>
                  <a:schemeClr val="bg1"/>
                </a:solidFill>
                <a:latin typeface="Calisto MT" pitchFamily="18" charset="0"/>
              </a:rPr>
              <a:t>intuitiva, temerosa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143240" y="3000372"/>
            <a:ext cx="2857520" cy="157163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Proveedor de la familia, usó de maquinarias  y herramientas; remoción de escombros; tareas de rescate; reconstrucción de viviendas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143636" y="3000372"/>
            <a:ext cx="2786082" cy="1571636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Madre, proveedora de agua, y de alimentos a familia; cuidado de niños, enfermos, adultos mayores; atención de los albergues; trabajo comunitario.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85720" y="4714884"/>
            <a:ext cx="2714644" cy="128588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División de Trabajo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143240" y="4714884"/>
            <a:ext cx="2857520" cy="128588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Productivo y remunerado, </a:t>
            </a:r>
          </a:p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Director, Socorrista, Doctor, </a:t>
            </a:r>
          </a:p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Militar.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143636" y="4714884"/>
            <a:ext cx="2786082" cy="128588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Reproductivo y no remunerado,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remunerado informal,  Enfermera, Maestra , Cocinera, Secretaria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85720" y="3000372"/>
            <a:ext cx="2714644" cy="1571636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Roles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72560" cy="5000660"/>
          </a:xfrm>
        </p:spPr>
        <p:txBody>
          <a:bodyPr>
            <a:normAutofit/>
          </a:bodyPr>
          <a:lstStyle/>
          <a:p>
            <a:r>
              <a:rPr lang="es-ES" dirty="0" smtClean="0"/>
              <a:t>. 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7158" y="6356350"/>
            <a:ext cx="8572560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000364" y="1500174"/>
            <a:ext cx="3000396" cy="2214578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Mayores ingresos, mayor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movilidad para acceder a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servicios de salud, mayor acceso y control de propiedades y recursos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productivos, mayores índices de alfabetización. 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143636" y="1500174"/>
            <a:ext cx="2786082" cy="2214578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Mayor incidencia de pobreza,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menor acceso a medios de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transporte, insuficiente acceso a servicios de salud específicas para las mujeres (salud reproductiva),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acceso limitado a recursos productivos y títulos de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propiedad, viviendas en áreas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más expuestas a amenazas,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mayores índices de analfabetismo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57158" y="3857628"/>
            <a:ext cx="2500330" cy="2500330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Posición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000364" y="3857628"/>
            <a:ext cx="3000396" cy="2500330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Reconocidos como líderes y </a:t>
            </a:r>
          </a:p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organizadores, posiciones de </a:t>
            </a:r>
          </a:p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mando en cuerpos ejecutivos,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legislativos, judiciales y Defensas Civiles, mayor valor dado al mismo trabajo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(salario), Jefe de Familia, posición de poder sobre </a:t>
            </a:r>
          </a:p>
          <a:p>
            <a:pPr algn="just"/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el cuerpo de otros miembros de la familia (violencia intrafamiliar y sexual). 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143636" y="3857628"/>
            <a:ext cx="2786082" cy="2500330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Vista en una posición de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subordinación política y social, menor valor dado al mismo trabajo (salario), baja posición en la jerarquía alimenticia del hogar,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no reconocida como sujeta de </a:t>
            </a:r>
          </a:p>
          <a:p>
            <a:r>
              <a:rPr lang="es-ES" sz="1400" dirty="0" smtClean="0">
                <a:solidFill>
                  <a:schemeClr val="bg1"/>
                </a:solidFill>
                <a:latin typeface="Calisto MT" pitchFamily="18" charset="0"/>
              </a:rPr>
              <a:t>crédito</a:t>
            </a:r>
            <a:endParaRPr lang="es-ES" sz="1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57158" y="1500174"/>
            <a:ext cx="2500330" cy="2214578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Condición</a:t>
            </a:r>
            <a:endParaRPr lang="es-ES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642942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chemeClr val="bg1"/>
                </a:solidFill>
                <a:effectLst/>
                <a:latin typeface="Calisto MT" pitchFamily="18" charset="0"/>
              </a:rPr>
              <a:t>Igualdad y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7929618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1714488"/>
            <a:ext cx="7929618" cy="4071966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i="1" dirty="0" smtClean="0">
                <a:solidFill>
                  <a:schemeClr val="bg1"/>
                </a:solidFill>
                <a:latin typeface="Calisto MT" pitchFamily="18" charset="0"/>
              </a:rPr>
              <a:t>‘</a:t>
            </a:r>
            <a:r>
              <a:rPr lang="es-ES" sz="2000" b="1" u="sng" dirty="0" smtClean="0">
                <a:solidFill>
                  <a:schemeClr val="bg1"/>
                </a:solidFill>
                <a:latin typeface="Calisto MT" pitchFamily="18" charset="0"/>
              </a:rPr>
              <a:t>’La igualdad de género </a:t>
            </a: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supone que los diferentes comportamientos, aspiraciones y necesidades de las mujeres y los hombres se consideren, valoren, promuevan de igual manera. Ello no significa que mujeres y hombres deban convertirse en iguales, sino que sus derechos, responsabilidades y oportunidades no dependan de si han nacido hombres o mujeres.</a:t>
            </a:r>
          </a:p>
          <a:p>
            <a:pPr algn="just"/>
            <a:endParaRPr lang="es-ES" sz="2000" b="1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algn="just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El medio para lograr la igualdad es </a:t>
            </a:r>
            <a:r>
              <a:rPr lang="es-ES" sz="2000" b="1" u="sng" dirty="0" smtClean="0">
                <a:solidFill>
                  <a:schemeClr val="bg1"/>
                </a:solidFill>
                <a:latin typeface="Calisto MT" pitchFamily="18" charset="0"/>
              </a:rPr>
              <a:t>la equidad de género</a:t>
            </a: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, entendida como la justicia en el tratamiento a mujeres y hombres de acuerdo a sus respectivas necesidades (PNUD, 2007). </a:t>
            </a:r>
            <a:endParaRPr lang="es-ES" sz="2000" b="1" u="sng" dirty="0" smtClean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785950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effectLst/>
                <a:latin typeface="Calisto MT" pitchFamily="18" charset="0"/>
              </a:rPr>
              <a:t>La desigualdad de género aumenta el impacto de los desastres y los desastres aumentan la desigualdad de género</a:t>
            </a:r>
            <a:endParaRPr lang="es-ES" sz="3200" dirty="0">
              <a:latin typeface="Calisto MT" pitchFamily="18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7888062" cy="4143404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Las relaciones desiguales entre mujeres y hombres tienen como consecuencia una distribución inequitativa de los recursos (tierra, agua, biodiversidad, ingresos, educación, salud, capacitación, participación política, etc.). El resultado es que mujeres y hombres viven el riesgo y el impacto de los desastres de manera diferente, dado que los desastres ocurren en sociedades basadas en estas desigualdades, si las mismas no son atendidas, los desastres las agravan.</a:t>
            </a:r>
            <a:endParaRPr lang="es-ES" sz="2400" dirty="0">
              <a:latin typeface="Calisto MT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785818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Calisto MT" pitchFamily="18" charset="0"/>
              </a:rPr>
              <a:t>La vulnerabilidad ante desastres está vinculada a las desigualdades</a:t>
            </a:r>
            <a:endParaRPr lang="es-E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7854696" cy="5072098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Para entender los factores de vulnerabilidad asociados a la perspectiva de género, es necesario desagregar el concepto de vulnerabilidad en una serie de componente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00100" y="2928934"/>
            <a:ext cx="2214578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Físicos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29058" y="2928934"/>
            <a:ext cx="2143140" cy="571504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Sociales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000100" y="3500438"/>
            <a:ext cx="2214578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Económicos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000100" y="4071942"/>
            <a:ext cx="2214578" cy="571504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Políticos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1000100" y="4643446"/>
            <a:ext cx="2214578" cy="50006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Institucionales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929058" y="3500438"/>
            <a:ext cx="2143140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Educativos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3929058" y="4071942"/>
            <a:ext cx="2143140" cy="571504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Culturales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3929058" y="4643446"/>
            <a:ext cx="2143140" cy="50006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sto MT" pitchFamily="18" charset="0"/>
              </a:rPr>
              <a:t>Ambientales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000132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Calisto MT" pitchFamily="18" charset="0"/>
              </a:rPr>
              <a:t>La incorporación del GRD con enfoque de  </a:t>
            </a:r>
            <a:r>
              <a:rPr lang="es-ES" sz="3200" dirty="0" smtClean="0">
                <a:solidFill>
                  <a:schemeClr val="bg1"/>
                </a:solidFill>
                <a:effectLst/>
                <a:latin typeface="Calisto MT" pitchFamily="18" charset="0"/>
              </a:rPr>
              <a:t> género </a:t>
            </a:r>
            <a:r>
              <a:rPr lang="es-ES" sz="3200" dirty="0" smtClean="0">
                <a:solidFill>
                  <a:schemeClr val="bg1"/>
                </a:solidFill>
                <a:latin typeface="Calisto MT" pitchFamily="18" charset="0"/>
              </a:rPr>
              <a:t>en las políticas públicas</a:t>
            </a:r>
            <a:endParaRPr lang="es-E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7854696" cy="4429156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endParaRPr lang="es-ES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5 Subtítulo"/>
          <p:cNvSpPr txBox="1">
            <a:spLocks/>
          </p:cNvSpPr>
          <p:nvPr/>
        </p:nvSpPr>
        <p:spPr>
          <a:xfrm>
            <a:off x="533400" y="2071678"/>
            <a:ext cx="7854696" cy="442915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Los desastres son producto de los patrones de desarrollo de las sociedades, las cuales presentan una serie de vulnerabilidades y desigualdades que exacerban el impacto de los desastres sobre ciertos grupos de la población; aunque también presentan capacidades que pueden contribuir a prever, controlar y reducir el riesgo y el impacto de estos desastres. </a:t>
            </a:r>
            <a:endParaRPr lang="es-ES" sz="2400" baseline="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s-ES" sz="240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ES" sz="2400" b="1" baseline="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n-ea"/>
              <a:cs typeface="+mn-cs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7854696" cy="5072098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endParaRPr lang="es-ES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5 Subtítulo"/>
          <p:cNvSpPr txBox="1">
            <a:spLocks/>
          </p:cNvSpPr>
          <p:nvPr/>
        </p:nvSpPr>
        <p:spPr>
          <a:xfrm>
            <a:off x="533400" y="857232"/>
            <a:ext cx="7967690" cy="564360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Las sociedades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y comunidades no son homogéneas, sino que presentan diferencias, entre otras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la de 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género 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, entonces :</a:t>
            </a:r>
            <a:endParaRPr lang="es-ES" sz="2400" baseline="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s-ES" sz="240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s-ES" sz="2400" b="1" baseline="0" dirty="0" smtClean="0">
                <a:solidFill>
                  <a:schemeClr val="bg1"/>
                </a:solidFill>
                <a:latin typeface="Calisto MT" pitchFamily="18" charset="0"/>
              </a:rPr>
              <a:t> “La perspectiva </a:t>
            </a:r>
            <a:r>
              <a:rPr lang="es-ES" sz="2400" b="1" baseline="0" dirty="0" smtClean="0">
                <a:solidFill>
                  <a:schemeClr val="bg1"/>
                </a:solidFill>
                <a:latin typeface="Calisto MT" pitchFamily="18" charset="0"/>
              </a:rPr>
              <a:t>de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s-ES" sz="2400" b="1" smtClean="0">
                <a:solidFill>
                  <a:schemeClr val="bg1"/>
                </a:solidFill>
                <a:latin typeface="Calisto MT" pitchFamily="18" charset="0"/>
              </a:rPr>
              <a:t>género es </a:t>
            </a:r>
            <a:r>
              <a:rPr lang="es-ES" sz="2400" b="1" baseline="0" smtClean="0">
                <a:solidFill>
                  <a:schemeClr val="bg1"/>
                </a:solidFill>
                <a:latin typeface="Calisto MT" pitchFamily="18" charset="0"/>
              </a:rPr>
              <a:t>una </a:t>
            </a:r>
            <a:r>
              <a:rPr lang="es-ES" sz="2400" b="1" baseline="0" dirty="0" smtClean="0">
                <a:solidFill>
                  <a:schemeClr val="bg1"/>
                </a:solidFill>
                <a:latin typeface="Calisto MT" pitchFamily="18" charset="0"/>
              </a:rPr>
              <a:t>dimensión intrínseca y trasversal de la gestión de riesgo de desastres, por lo tanto 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 deberá estar implícita  en las  políticas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públicas </a:t>
            </a:r>
            <a:r>
              <a:rPr lang="es-ES" sz="2400" b="1" baseline="0" dirty="0" smtClean="0">
                <a:solidFill>
                  <a:schemeClr val="bg1"/>
                </a:solidFill>
                <a:latin typeface="Calisto MT" pitchFamily="18" charset="0"/>
              </a:rPr>
              <a:t>”.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n-ea"/>
              <a:cs typeface="+mn-cs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851648" cy="4214842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  <a:latin typeface="Calisto MT" pitchFamily="18" charset="0"/>
              </a:rPr>
              <a:t/>
            </a:r>
            <a:br>
              <a:rPr lang="es-ES" sz="4800" dirty="0" smtClean="0">
                <a:solidFill>
                  <a:schemeClr val="bg1"/>
                </a:solidFill>
                <a:latin typeface="Calisto MT" pitchFamily="18" charset="0"/>
              </a:rPr>
            </a:br>
            <a:r>
              <a:rPr lang="es-ES" sz="4800" dirty="0" smtClean="0">
                <a:solidFill>
                  <a:schemeClr val="bg1"/>
                </a:solidFill>
                <a:latin typeface="Calisto MT" pitchFamily="18" charset="0"/>
              </a:rPr>
              <a:t>LA GESTIÒN DE RIESGOS  DE DESASTRES CON ENFOQUE DE GÈNERO</a:t>
            </a:r>
            <a:endParaRPr lang="es-ES" sz="4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500990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 ,26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2786058"/>
            <a:ext cx="7854696" cy="3643338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griseldarosalez@yahoo.com.ar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Septimbre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</a:rPr>
              <a:t>       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396186" cy="571504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>
                <a:solidFill>
                  <a:schemeClr val="bg1"/>
                </a:solidFill>
                <a:latin typeface="Calisto MT" pitchFamily="18" charset="0"/>
              </a:rPr>
              <a:t>Repasando conceptos</a:t>
            </a:r>
            <a:endParaRPr lang="es-ES" sz="40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5000660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Amenaza: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Factor externo al sujeto, objeto o sistema expuesto, representado por la potencial ocurrencia de un suceso de origen natural o generado por la actividad humana, que puede manifestarse en un lugar especifico, con una intensidad o duración determinada.</a:t>
            </a:r>
          </a:p>
          <a:p>
            <a:pPr algn="just"/>
            <a:endParaRPr lang="es-ES" sz="2400" b="1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Vulnerabilidad: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Factor interno de un sujeto, objeto o sistema expuesto a una amenaza, que corresponde a su disposición intrínseca a ser dañado. </a:t>
            </a:r>
          </a:p>
          <a:p>
            <a:pPr algn="just"/>
            <a:endParaRPr lang="es-ES" sz="3200" b="1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algn="just"/>
            <a:endParaRPr lang="es-ES" sz="20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72494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5572164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Capacidades: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Es la combinación de todas las fortalezas, medios habilidades recursos con que cuentan las personas, disponibles  dentro de una comunidad, organización o institución a los fines de reducir o afrontar los efectos de un evento adverso. </a:t>
            </a:r>
          </a:p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Riesgo: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Probabilidad de exceder un valor especifico de daños sociales, ambientales y económicos, en un lugar especifico y durante un tiempo de exposición determinado.</a:t>
            </a:r>
          </a:p>
          <a:p>
            <a:pPr algn="just"/>
            <a:endParaRPr lang="es-ES" sz="20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72494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3500438"/>
            <a:ext cx="7854696" cy="3000396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err="1" smtClean="0">
                <a:solidFill>
                  <a:schemeClr val="bg1"/>
                </a:solidFill>
                <a:latin typeface="Calisto MT" pitchFamily="18" charset="0"/>
              </a:rPr>
              <a:t>Resiliencia</a:t>
            </a:r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La capacidad de un sistema, comunidad o sociedad expuesta a una amenaza para resistir, absorber, adaptarse y recuperarse y mantener un nivel aceptable en su funcionamiento y estructura.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7929618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57224" y="928670"/>
            <a:ext cx="6929486" cy="2286016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Riesgo = </a:t>
            </a:r>
            <a:r>
              <a:rPr lang="es-ES" sz="3200" b="1" u="sng" dirty="0" smtClean="0">
                <a:solidFill>
                  <a:schemeClr val="bg1"/>
                </a:solidFill>
                <a:latin typeface="Calisto MT" pitchFamily="18" charset="0"/>
              </a:rPr>
              <a:t>Amenaza x Vulnerabilidad               </a:t>
            </a:r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Capacidades</a:t>
            </a:r>
            <a:endParaRPr lang="es-ES" sz="32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28662" y="4286256"/>
            <a:ext cx="1643074" cy="1000132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Riesgos Intensivos</a:t>
            </a:r>
            <a:endParaRPr lang="es-ES" sz="2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286248" y="714356"/>
            <a:ext cx="4429156" cy="2571768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 smtClean="0">
                <a:solidFill>
                  <a:schemeClr val="bg1"/>
                </a:solidFill>
                <a:latin typeface="Calisto MT" pitchFamily="18" charset="0"/>
              </a:rPr>
              <a:t>Riesgo de baja intensidad pero generalizado y muy localizado, si bien representa una porción pequeña de la mortalidad, puede conducir a un impacto muy debilitante de la actividad productiva y la infraestructura local. Característico de zonas rurales y márgenes urbanos en los que las comunidades y hogares con bajos ingreso están expuestos a tormentas, inundaciones, incendios  o deslizamientos de tierra. Por lo general el riesgo extensivo está relacionado con pobreza, desigualdad y degradación ambiental. </a:t>
            </a:r>
          </a:p>
          <a:p>
            <a:endParaRPr lang="es-ES" sz="13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286248" y="3429000"/>
            <a:ext cx="4500594" cy="2786082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 smtClean="0">
                <a:solidFill>
                  <a:schemeClr val="bg1"/>
                </a:solidFill>
                <a:latin typeface="Calisto MT" pitchFamily="18" charset="0"/>
              </a:rPr>
              <a:t>Riesgo de alta intensidad, poco frecuente y de ocurrencia en un lugar de grandes concentraciones poblacionales y actividades económicas, puede conducir a impactos potencialmente catastróficos con gran cantidad de muertes y pérdida de bienes</a:t>
            </a:r>
            <a:r>
              <a:rPr lang="es-ES" sz="1400" b="1" dirty="0" smtClean="0">
                <a:solidFill>
                  <a:schemeClr val="bg1"/>
                </a:solidFill>
              </a:rPr>
              <a:t>.</a:t>
            </a:r>
            <a:r>
              <a:rPr lang="es-ES" sz="1400" b="1" dirty="0" smtClean="0">
                <a:solidFill>
                  <a:schemeClr val="bg1"/>
                </a:solidFill>
                <a:latin typeface="Calisto MT" pitchFamily="18" charset="0"/>
              </a:rPr>
              <a:t> Característico de grandes ciudades o de zonas densamente pobladas que están expuestas a grandes amenazas como terremotos, tsunamis, huracanes, volcanes activos o grandes inundaciones. Además, presentan  altos niveles de vulnerabilidad frente a esas amenazas. </a:t>
            </a:r>
          </a:p>
          <a:p>
            <a:r>
              <a:rPr lang="es-ES" sz="120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928662" y="1357298"/>
            <a:ext cx="1643074" cy="928694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Riesgos Extensivos</a:t>
            </a:r>
            <a:endParaRPr lang="es-ES" sz="2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2643174" y="4357694"/>
            <a:ext cx="928694" cy="714380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derecha"/>
          <p:cNvSpPr/>
          <p:nvPr/>
        </p:nvSpPr>
        <p:spPr>
          <a:xfrm>
            <a:off x="2643174" y="1428736"/>
            <a:ext cx="928694" cy="714380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5572164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Riesgo Aceptable: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Es el nivel de perdidas potenciales, que una sociedad o comunidad consideran aceptable según sus condiciones sociales, económicas, políticas, culturales, técnicas y ambientales  existentes</a:t>
            </a:r>
          </a:p>
          <a:p>
            <a:pPr algn="just"/>
            <a:endParaRPr lang="es-ES" sz="2400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Desastre: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Alteraciones en las personas, los bienes, los servicios y el ambiente, causadas por un suceso natural o generado por la actividad humana, que exceden la capacidad de repuesta de la comunidad afectada. </a:t>
            </a:r>
            <a:endParaRPr lang="es-ES" sz="2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72494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500066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  <a:latin typeface="Calisto MT" pitchFamily="18" charset="0"/>
              </a:rPr>
              <a:t>Gestión de Riesgos de </a:t>
            </a:r>
            <a:r>
              <a:rPr lang="es-ES" sz="3200" dirty="0" err="1" smtClean="0">
                <a:solidFill>
                  <a:schemeClr val="bg1"/>
                </a:solidFill>
                <a:latin typeface="Calisto MT" pitchFamily="18" charset="0"/>
              </a:rPr>
              <a:t>Desatres</a:t>
            </a:r>
            <a:r>
              <a:rPr lang="es-ES" sz="3200" dirty="0" smtClean="0">
                <a:solidFill>
                  <a:schemeClr val="bg1"/>
                </a:solidFill>
                <a:latin typeface="Calisto MT" pitchFamily="18" charset="0"/>
              </a:rPr>
              <a:t> (GRD)</a:t>
            </a:r>
            <a:endParaRPr lang="es-E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215370" cy="5357850"/>
          </a:xfrm>
          <a:noFill/>
        </p:spPr>
        <p:txBody>
          <a:bodyPr>
            <a:normAutofit/>
          </a:bodyPr>
          <a:lstStyle/>
          <a:p>
            <a:pPr algn="just"/>
            <a:r>
              <a:rPr lang="es-CO" sz="2400" b="1" dirty="0" smtClean="0">
                <a:solidFill>
                  <a:schemeClr val="bg1"/>
                </a:solidFill>
                <a:latin typeface="Calisto MT" pitchFamily="18" charset="0"/>
              </a:rPr>
              <a:t>Componente del sistema social  constituido por un proceso eficiente de</a:t>
            </a:r>
            <a:r>
              <a:rPr lang="es-CO" sz="2400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s-CO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planificación</a:t>
            </a:r>
            <a:r>
              <a:rPr lang="es-CO" sz="2400" b="1" dirty="0" smtClean="0">
                <a:solidFill>
                  <a:schemeClr val="bg1"/>
                </a:solidFill>
                <a:latin typeface="Calisto MT" pitchFamily="18" charset="0"/>
              </a:rPr>
              <a:t>, organización, dirección y control dirigido al análisis y la reducción  de riesgos, el manejo de eventos adversos y la recuperación ante los ya ocurridos.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                          </a:t>
            </a:r>
          </a:p>
          <a:p>
            <a:pPr algn="just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                                  -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Es un proceso</a:t>
            </a:r>
          </a:p>
          <a:p>
            <a:pPr algn="just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Características</a:t>
            </a:r>
          </a:p>
          <a:p>
            <a:pPr algn="just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                                  -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Bases de la administración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                  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                       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 -  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Reactivas </a:t>
            </a:r>
            <a:r>
              <a:rPr lang="es-ES" sz="2000" dirty="0" smtClean="0">
                <a:solidFill>
                  <a:schemeClr val="bg1"/>
                </a:solidFill>
                <a:latin typeface="Calisto MT" pitchFamily="18" charset="0"/>
              </a:rPr>
              <a:t>(</a:t>
            </a: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manejo de emergencias</a:t>
            </a:r>
            <a:r>
              <a:rPr lang="es-ES" sz="2000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</a:p>
          <a:p>
            <a:pPr algn="just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Acciones 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       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-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Correctivas </a:t>
            </a:r>
            <a:r>
              <a:rPr lang="es-ES" sz="2000" dirty="0" smtClean="0">
                <a:solidFill>
                  <a:schemeClr val="bg1"/>
                </a:solidFill>
                <a:latin typeface="Calisto MT" pitchFamily="18" charset="0"/>
              </a:rPr>
              <a:t>(</a:t>
            </a: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disminuir riesgos existentes </a:t>
            </a:r>
            <a:r>
              <a:rPr lang="es-ES" sz="2000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</a:p>
          <a:p>
            <a:pPr algn="just"/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                        </a:t>
            </a:r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-</a:t>
            </a:r>
            <a:r>
              <a:rPr lang="es-ES" sz="2400" dirty="0" smtClean="0">
                <a:solidFill>
                  <a:schemeClr val="bg1"/>
                </a:solidFill>
                <a:latin typeface="Calisto MT" pitchFamily="18" charset="0"/>
              </a:rPr>
              <a:t> Prospectivas </a:t>
            </a:r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(evitar la generación de nuevos riesgos)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01056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TUCUMÀN,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1" name="10 Abrir llave"/>
          <p:cNvSpPr/>
          <p:nvPr/>
        </p:nvSpPr>
        <p:spPr>
          <a:xfrm>
            <a:off x="2643174" y="2928934"/>
            <a:ext cx="500066" cy="928694"/>
          </a:xfrm>
          <a:prstGeom prst="leftBrace">
            <a:avLst>
              <a:gd name="adj1" fmla="val 8333"/>
              <a:gd name="adj2" fmla="val 51515"/>
            </a:avLst>
          </a:prstGeom>
          <a:ln w="38100">
            <a:solidFill>
              <a:srgbClr val="FFFF00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brir llave"/>
          <p:cNvSpPr/>
          <p:nvPr/>
        </p:nvSpPr>
        <p:spPr>
          <a:xfrm>
            <a:off x="1857356" y="4714884"/>
            <a:ext cx="571504" cy="857256"/>
          </a:xfrm>
          <a:prstGeom prst="leftBrace">
            <a:avLst/>
          </a:prstGeom>
          <a:ln w="38100">
            <a:solidFill>
              <a:srgbClr val="FFFF00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5572164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solidFill>
                  <a:schemeClr val="bg1"/>
                </a:solidFill>
                <a:latin typeface="Calisto MT" pitchFamily="18" charset="0"/>
              </a:rPr>
              <a:t>Aéreas y componentes de la GRD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072494" cy="3651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TUCUMÀN 26 de Septiembre  de 2015                                                                                                 Griselda </a:t>
            </a:r>
            <a:r>
              <a:rPr lang="es-ES" dirty="0" err="1" smtClean="0">
                <a:solidFill>
                  <a:schemeClr val="bg1"/>
                </a:solidFill>
                <a:latin typeface="Calisto MT" pitchFamily="18" charset="0"/>
              </a:rPr>
              <a:t>Rosalez</a:t>
            </a:r>
            <a:r>
              <a:rPr lang="es-ES" dirty="0" smtClean="0">
                <a:solidFill>
                  <a:schemeClr val="bg1"/>
                </a:solidFill>
                <a:latin typeface="Calisto MT" pitchFamily="18" charset="0"/>
              </a:rPr>
              <a:t>                  </a:t>
            </a:r>
            <a:endParaRPr lang="es-E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1857364"/>
            <a:ext cx="3786214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AREAS</a:t>
            </a:r>
            <a:endParaRPr lang="es-ES" sz="2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2428868"/>
            <a:ext cx="3786214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Análisis de Riesgos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0034" y="3000372"/>
            <a:ext cx="3786214" cy="500066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Reducción de Riesgos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3500438"/>
            <a:ext cx="3786214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Manejo de Eventos Adversos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0034" y="4071942"/>
            <a:ext cx="3786214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Recuperación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00562" y="1857364"/>
            <a:ext cx="3857652" cy="571504"/>
          </a:xfrm>
          <a:prstGeom prst="rect">
            <a:avLst/>
          </a:prstGeom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sto MT" pitchFamily="18" charset="0"/>
              </a:rPr>
              <a:t>COMPONENTES</a:t>
            </a:r>
            <a:endParaRPr lang="es-ES" sz="2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00562" y="2428868"/>
            <a:ext cx="3857652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Amenazas  y Vulnerabilidades 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500562" y="3000372"/>
            <a:ext cx="3857652" cy="500066"/>
          </a:xfrm>
          <a:prstGeom prst="rect">
            <a:avLst/>
          </a:prstGeom>
          <a:ln>
            <a:noFill/>
          </a:ln>
          <a:effectLst>
            <a:glow rad="139700">
              <a:schemeClr val="bg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Prevención , Mitigación y T.R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500562" y="3500438"/>
            <a:ext cx="3857652" cy="571504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Preparación ,Alerta y Respuesta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500562" y="4071942"/>
            <a:ext cx="3857652" cy="571504"/>
          </a:xfrm>
          <a:prstGeom prst="rect">
            <a:avLst/>
          </a:prstGeom>
          <a:ln w="19050">
            <a:noFill/>
          </a:ln>
          <a:effectLst>
            <a:glow rad="101600">
              <a:schemeClr val="bg1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sto MT" pitchFamily="18" charset="0"/>
              </a:rPr>
              <a:t>Rehabilitación y Reconstrucción</a:t>
            </a:r>
            <a:endParaRPr lang="es-ES" sz="2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1435</TotalTime>
  <Words>1517</Words>
  <Application>Microsoft Office PowerPoint</Application>
  <PresentationFormat>Presentación en pantalla (4:3)</PresentationFormat>
  <Paragraphs>177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 III  Jornadas Internacionales  de Género , Emergencias y Derechos Humanos</vt:lpstr>
      <vt:lpstr> LA GESTIÒN DE RIESGOS  DE DESASTRES CON ENFOQUE DE GÈNERO</vt:lpstr>
      <vt:lpstr>Repasando conceptos</vt:lpstr>
      <vt:lpstr>Diapositiva 4</vt:lpstr>
      <vt:lpstr>Diapositiva 5</vt:lpstr>
      <vt:lpstr>Diapositiva 6</vt:lpstr>
      <vt:lpstr>Diapositiva 7</vt:lpstr>
      <vt:lpstr>Gestión de Riesgos de Desatres (GRD)</vt:lpstr>
      <vt:lpstr>Diapositiva 9</vt:lpstr>
      <vt:lpstr>Diapositiva 10</vt:lpstr>
      <vt:lpstr>Diapositiva 11</vt:lpstr>
      <vt:lpstr>Diapositiva 12</vt:lpstr>
      <vt:lpstr>Categorías de Análisis de Género</vt:lpstr>
      <vt:lpstr>Diapositiva 14</vt:lpstr>
      <vt:lpstr>Igualdad y Equidad de Género</vt:lpstr>
      <vt:lpstr>La desigualdad de género aumenta el impacto de los desastres y los desastres aumentan la desigualdad de género</vt:lpstr>
      <vt:lpstr>La vulnerabilidad ante desastres está vinculada a las desigualdades</vt:lpstr>
      <vt:lpstr>La incorporación del GRD con enfoque de   género en las políticas públicas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RIESGOS CON ENFOQUE DE GÉNERO</dc:title>
  <dc:creator>user1</dc:creator>
  <cp:lastModifiedBy>user1</cp:lastModifiedBy>
  <cp:revision>148</cp:revision>
  <dcterms:created xsi:type="dcterms:W3CDTF">2015-09-11T21:11:07Z</dcterms:created>
  <dcterms:modified xsi:type="dcterms:W3CDTF">2015-09-24T20:59:52Z</dcterms:modified>
</cp:coreProperties>
</file>